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75"/>
  </p:notesMasterIdLst>
  <p:sldIdLst>
    <p:sldId id="256" r:id="rId2"/>
    <p:sldId id="257" r:id="rId3"/>
    <p:sldId id="258" r:id="rId4"/>
    <p:sldId id="261" r:id="rId5"/>
    <p:sldId id="262" r:id="rId6"/>
    <p:sldId id="260" r:id="rId7"/>
    <p:sldId id="263" r:id="rId8"/>
    <p:sldId id="272" r:id="rId9"/>
    <p:sldId id="273" r:id="rId10"/>
    <p:sldId id="301" r:id="rId11"/>
    <p:sldId id="343" r:id="rId12"/>
    <p:sldId id="264" r:id="rId13"/>
    <p:sldId id="265" r:id="rId14"/>
    <p:sldId id="266" r:id="rId15"/>
    <p:sldId id="267" r:id="rId16"/>
    <p:sldId id="302" r:id="rId17"/>
    <p:sldId id="269" r:id="rId18"/>
    <p:sldId id="271" r:id="rId19"/>
    <p:sldId id="330" r:id="rId20"/>
    <p:sldId id="331" r:id="rId21"/>
    <p:sldId id="344" r:id="rId22"/>
    <p:sldId id="276" r:id="rId23"/>
    <p:sldId id="274" r:id="rId24"/>
    <p:sldId id="275" r:id="rId25"/>
    <p:sldId id="277" r:id="rId26"/>
    <p:sldId id="278" r:id="rId27"/>
    <p:sldId id="279" r:id="rId28"/>
    <p:sldId id="280" r:id="rId29"/>
    <p:sldId id="281" r:id="rId30"/>
    <p:sldId id="309" r:id="rId31"/>
    <p:sldId id="310" r:id="rId32"/>
    <p:sldId id="345" r:id="rId33"/>
    <p:sldId id="285" r:id="rId34"/>
    <p:sldId id="311" r:id="rId35"/>
    <p:sldId id="313" r:id="rId36"/>
    <p:sldId id="346" r:id="rId37"/>
    <p:sldId id="286" r:id="rId38"/>
    <p:sldId id="305" r:id="rId39"/>
    <p:sldId id="303" r:id="rId40"/>
    <p:sldId id="290" r:id="rId41"/>
    <p:sldId id="287" r:id="rId42"/>
    <p:sldId id="288" r:id="rId43"/>
    <p:sldId id="315" r:id="rId44"/>
    <p:sldId id="314" r:id="rId45"/>
    <p:sldId id="297" r:id="rId46"/>
    <p:sldId id="298" r:id="rId47"/>
    <p:sldId id="316" r:id="rId48"/>
    <p:sldId id="292" r:id="rId49"/>
    <p:sldId id="291" r:id="rId50"/>
    <p:sldId id="317" r:id="rId51"/>
    <p:sldId id="318" r:id="rId52"/>
    <p:sldId id="319" r:id="rId53"/>
    <p:sldId id="320" r:id="rId54"/>
    <p:sldId id="325" r:id="rId55"/>
    <p:sldId id="322" r:id="rId56"/>
    <p:sldId id="323" r:id="rId57"/>
    <p:sldId id="324" r:id="rId58"/>
    <p:sldId id="327" r:id="rId59"/>
    <p:sldId id="328" r:id="rId60"/>
    <p:sldId id="329" r:id="rId61"/>
    <p:sldId id="284" r:id="rId62"/>
    <p:sldId id="306" r:id="rId63"/>
    <p:sldId id="299" r:id="rId64"/>
    <p:sldId id="307" r:id="rId65"/>
    <p:sldId id="300" r:id="rId66"/>
    <p:sldId id="293" r:id="rId67"/>
    <p:sldId id="336" r:id="rId68"/>
    <p:sldId id="338" r:id="rId69"/>
    <p:sldId id="339" r:id="rId70"/>
    <p:sldId id="340" r:id="rId71"/>
    <p:sldId id="342" r:id="rId72"/>
    <p:sldId id="295" r:id="rId73"/>
    <p:sldId id="341" r:id="rId7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3A1B"/>
    <a:srgbClr val="FFF1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640AD-0159-4B63-AF3E-C1E1CEAD43FB}" type="datetimeFigureOut">
              <a:rPr lang="cs-CZ" smtClean="0"/>
              <a:pPr/>
              <a:t>08.02.2021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8DBEF-9491-4ABE-9B3D-A373597B73BA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délník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Obdélník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Obdélník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Obdélník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bdélník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Zaoblený obdélník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Zaoblený obdélník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Obdélník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Obdélník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475D7188-D966-42EB-A1AD-B7BD2AFA01D8}" type="datetime1">
              <a:rPr lang="cs-CZ" smtClean="0"/>
              <a:pPr/>
              <a:t>08.02.2021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9CFB8DAB-ADCF-46DC-BBAA-F417999A889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157FC-9DBC-492A-8957-4B7D6727D831}" type="datetime1">
              <a:rPr lang="cs-CZ" smtClean="0"/>
              <a:pPr/>
              <a:t>08.02.2021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71840-F63C-41B6-BC7C-EE86E03E25C4}" type="datetime1">
              <a:rPr lang="cs-CZ" smtClean="0"/>
              <a:pPr/>
              <a:t>08.02.2021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B6268-7E95-4B74-8E7B-78C009963D39}" type="datetime1">
              <a:rPr lang="cs-CZ" smtClean="0"/>
              <a:pPr/>
              <a:t>08.02.2021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BD72-3380-44BC-A05F-0B28E95E6E9C}" type="datetime1">
              <a:rPr lang="cs-CZ" smtClean="0"/>
              <a:pPr/>
              <a:t>08.02.2021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DE7A9-79F6-49FB-8035-162A87C84BE2}" type="datetime1">
              <a:rPr lang="cs-CZ" smtClean="0"/>
              <a:pPr/>
              <a:t>08.02.2021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26" name="Zástupný symbol pro datum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DA024F2-5B57-46AA-9E58-7B4B89E90EE2}" type="datetime1">
              <a:rPr lang="cs-CZ" smtClean="0"/>
              <a:pPr/>
              <a:t>08.02.2021</a:t>
            </a:fld>
            <a:endParaRPr lang="cs-CZ"/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CFB8DAB-ADCF-46DC-BBAA-F417999A889B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80CEEA54-9EBF-45A8-8899-EF5FE22AB382}" type="datetime1">
              <a:rPr lang="cs-CZ" smtClean="0"/>
              <a:pPr/>
              <a:t>08.02.2021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9CFB8DAB-ADCF-46DC-BBAA-F417999A889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A5231-1E76-44E8-9188-D56101E01727}" type="datetime1">
              <a:rPr lang="cs-CZ" smtClean="0"/>
              <a:pPr/>
              <a:t>08.02.2021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5A58A-9501-4790-AF4D-34DFD109F6A4}" type="datetime1">
              <a:rPr lang="cs-CZ" smtClean="0"/>
              <a:pPr/>
              <a:t>08.02.2021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/>
              <a:t>Klepnutím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9C6C5-8C38-4DA4-8DE9-31684A835078}" type="datetime1">
              <a:rPr lang="cs-CZ" smtClean="0"/>
              <a:pPr/>
              <a:t>08.02.2021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délník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Obdélník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Obdélník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Obdélník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Obdélník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Zaoblený obdélník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Zaoblený obdélník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Obdélník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Obdélník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Obdélník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Obdélník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Obdélník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Obdélník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Klepnutím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DDF37C1B-054C-407F-AAAF-75D5BA6412F9}" type="datetime1">
              <a:rPr lang="cs-CZ" smtClean="0"/>
              <a:pPr/>
              <a:t>08.02.2021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9CFB8DAB-ADCF-46DC-BBAA-F417999A889B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1520" y="1988840"/>
            <a:ext cx="8686800" cy="1440160"/>
          </a:xfrm>
        </p:spPr>
        <p:txBody>
          <a:bodyPr/>
          <a:lstStyle/>
          <a:p>
            <a:pPr algn="ctr"/>
            <a:r>
              <a:rPr lang="cs-CZ" dirty="0"/>
              <a:t>Vláhové podmínky a jejich úprava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8147248" cy="1752600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r>
              <a:rPr lang="cs-CZ" dirty="0"/>
              <a:t>Ing. Stanislav Plichta</a:t>
            </a:r>
          </a:p>
          <a:p>
            <a:r>
              <a:rPr lang="cs-CZ" dirty="0"/>
              <a:t>9. 2. 2021 </a:t>
            </a:r>
          </a:p>
          <a:p>
            <a:endParaRPr lang="cs-CZ" dirty="0"/>
          </a:p>
        </p:txBody>
      </p:sp>
      <p:pic>
        <p:nvPicPr>
          <p:cNvPr id="1029" name="Picture 5" descr="Proti suchu bojují zemědělci mělčí orbou i pěstováním odolných plodin -  iDNES.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4293096"/>
            <a:ext cx="4320480" cy="24302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cs-CZ" dirty="0"/>
              <a:t>Světové ekologické problémy</a:t>
            </a:r>
            <a:br>
              <a:rPr lang="cs-CZ" dirty="0"/>
            </a:br>
            <a:r>
              <a:rPr lang="cs-CZ" sz="3100" dirty="0"/>
              <a:t>Hromadění odpadu, nebezpečí odpadních látek, chemikálií a patogenních látek</a:t>
            </a:r>
            <a:br>
              <a:rPr lang="cs-CZ" sz="3100" dirty="0"/>
            </a:br>
            <a:endParaRPr lang="cs-CZ" sz="31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Likvidace odpadů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Skládkování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Spalování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Kompostování 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Recyklace</a:t>
            </a:r>
          </a:p>
          <a:p>
            <a:pPr lvl="1"/>
            <a:r>
              <a:rPr lang="cs-CZ" dirty="0" err="1">
                <a:solidFill>
                  <a:schemeClr val="tx1"/>
                </a:solidFill>
              </a:rPr>
              <a:t>Maloodpadové</a:t>
            </a:r>
            <a:r>
              <a:rPr lang="cs-CZ" dirty="0">
                <a:solidFill>
                  <a:schemeClr val="tx1"/>
                </a:solidFill>
              </a:rPr>
              <a:t> </a:t>
            </a:r>
          </a:p>
          <a:p>
            <a:pPr lvl="1">
              <a:buNone/>
            </a:pPr>
            <a:r>
              <a:rPr lang="cs-CZ" dirty="0">
                <a:solidFill>
                  <a:schemeClr val="tx1"/>
                </a:solidFill>
              </a:rPr>
              <a:t>    a bezodpadové </a:t>
            </a:r>
          </a:p>
          <a:p>
            <a:pPr lvl="1">
              <a:buNone/>
            </a:pPr>
            <a:r>
              <a:rPr lang="cs-CZ" dirty="0">
                <a:solidFill>
                  <a:schemeClr val="tx1"/>
                </a:solidFill>
              </a:rPr>
              <a:t>	technologie</a:t>
            </a:r>
          </a:p>
          <a:p>
            <a:endParaRPr lang="cs-CZ" dirty="0"/>
          </a:p>
        </p:txBody>
      </p:sp>
      <p:pic>
        <p:nvPicPr>
          <p:cNvPr id="55298" name="Picture 2" descr="JRK | Komunální technika | Pro méně odpad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4372781"/>
            <a:ext cx="5020644" cy="2485219"/>
          </a:xfrm>
          <a:prstGeom prst="rect">
            <a:avLst/>
          </a:prstGeom>
          <a:noFill/>
        </p:spPr>
      </p:pic>
      <p:pic>
        <p:nvPicPr>
          <p:cNvPr id="55300" name="Picture 4" descr="Polovina odpadu v Česku končí na skládce, v jiných zemích to není ani  procento. Zákon, který to má změnit, se odsouvá | Hospodářské noviny  (iHNed.cz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2870" y="2132856"/>
            <a:ext cx="4351130" cy="2447511"/>
          </a:xfrm>
          <a:prstGeom prst="rect">
            <a:avLst/>
          </a:prstGeom>
          <a:noFill/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10</a:t>
            </a:fld>
            <a:endParaRPr lang="cs-CZ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Světové ekologické problémy</a:t>
            </a:r>
            <a:br>
              <a:rPr lang="cs-CZ" dirty="0"/>
            </a:br>
            <a:r>
              <a:rPr lang="cs-CZ" sz="3100" dirty="0"/>
              <a:t>Diskuze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11</a:t>
            </a:fld>
            <a:endParaRPr lang="cs-CZ"/>
          </a:p>
        </p:txBody>
      </p:sp>
      <p:pic>
        <p:nvPicPr>
          <p:cNvPr id="3074" name="Picture 2" descr="Image result for světové ekologické problém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4100" y="2276872"/>
            <a:ext cx="4295800" cy="4295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8229600" cy="1066800"/>
          </a:xfrm>
        </p:spPr>
        <p:txBody>
          <a:bodyPr>
            <a:normAutofit fontScale="90000"/>
          </a:bodyPr>
          <a:lstStyle/>
          <a:p>
            <a:pPr lvl="0"/>
            <a:r>
              <a:rPr lang="cs-CZ" dirty="0"/>
              <a:t>Klimatické změny ve světě a jejich důsledky</a:t>
            </a:r>
            <a:br>
              <a:rPr lang="cs-CZ" dirty="0"/>
            </a:br>
            <a:r>
              <a:rPr lang="cs-CZ" sz="3100" dirty="0"/>
              <a:t>Skleníkový efekt</a:t>
            </a:r>
          </a:p>
        </p:txBody>
      </p:sp>
      <p:pic>
        <p:nvPicPr>
          <p:cNvPr id="15361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220072" y="1231751"/>
            <a:ext cx="3672408" cy="2701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323528" y="292494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lvl="0" indent="-256032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•"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Podstata:</a:t>
            </a:r>
            <a:r>
              <a:rPr kumimoji="0" lang="cs-CZ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relativně stabilní </a:t>
            </a:r>
          </a:p>
          <a:p>
            <a:pPr marL="365760" lvl="0" indent="-256032">
              <a:spcBef>
                <a:spcPts val="300"/>
              </a:spcBef>
              <a:buClr>
                <a:schemeClr val="accent3"/>
              </a:buClr>
            </a:pPr>
            <a:r>
              <a:rPr lang="cs-CZ" sz="2800" dirty="0"/>
              <a:t>	</a:t>
            </a:r>
            <a:r>
              <a:rPr kumimoji="0" lang="cs-CZ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teplotní podmínky na Zemi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lvl="0" indent="-256032" algn="just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Skleníkové</a:t>
            </a:r>
            <a:r>
              <a:rPr kumimoji="0" lang="cs-CZ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plyny: </a:t>
            </a:r>
            <a:r>
              <a:rPr lang="cs-CZ" sz="2800" dirty="0"/>
              <a:t>oxid uhličitý (CO2), metan (CH4), oxid dusný (N2O), a ozón (O3)</a:t>
            </a:r>
          </a:p>
          <a:p>
            <a:pPr marL="365760" lvl="0" indent="-256032" algn="just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Globální</a:t>
            </a:r>
            <a:r>
              <a:rPr kumimoji="0" lang="cs-CZ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oteplování – tání ledovců, degradace permafrostu, sucho aj.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12</a:t>
            </a:fld>
            <a:endParaRPr lang="cs-CZ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124744"/>
            <a:ext cx="8229600" cy="1066800"/>
          </a:xfrm>
        </p:spPr>
        <p:txBody>
          <a:bodyPr>
            <a:normAutofit fontScale="90000"/>
          </a:bodyPr>
          <a:lstStyle/>
          <a:p>
            <a:pPr lvl="0"/>
            <a:r>
              <a:rPr lang="cs-CZ" dirty="0"/>
              <a:t>Klimatické změny ve světě a jejich důsledky</a:t>
            </a:r>
            <a:br>
              <a:rPr lang="cs-CZ" dirty="0"/>
            </a:br>
            <a:r>
              <a:rPr lang="cs-CZ" sz="3100" dirty="0"/>
              <a:t>Kyselá atmosférická depozice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2532888"/>
            <a:ext cx="8229600" cy="4325112"/>
          </a:xfrm>
        </p:spPr>
        <p:txBody>
          <a:bodyPr/>
          <a:lstStyle/>
          <a:p>
            <a:r>
              <a:rPr lang="cs-CZ" dirty="0"/>
              <a:t>Příčiny: </a:t>
            </a:r>
          </a:p>
          <a:p>
            <a:pPr lvl="1" algn="just"/>
            <a:r>
              <a:rPr lang="cs-CZ" dirty="0">
                <a:solidFill>
                  <a:schemeClr val="tx1"/>
                </a:solidFill>
              </a:rPr>
              <a:t>Spalování fosilních paliv, které vede ke vzniku SO2 a </a:t>
            </a:r>
            <a:r>
              <a:rPr lang="cs-CZ" dirty="0" err="1">
                <a:solidFill>
                  <a:schemeClr val="tx1"/>
                </a:solidFill>
              </a:rPr>
              <a:t>NO</a:t>
            </a:r>
            <a:r>
              <a:rPr lang="cs-CZ" baseline="-25000" dirty="0" err="1">
                <a:solidFill>
                  <a:schemeClr val="tx1"/>
                </a:solidFill>
              </a:rPr>
              <a:t>x</a:t>
            </a:r>
            <a:r>
              <a:rPr lang="cs-CZ" dirty="0">
                <a:solidFill>
                  <a:schemeClr val="tx1"/>
                </a:solidFill>
              </a:rPr>
              <a:t> – ve spojitosti s vodou v atmosféře působí jako kyseliny na okolní prostředí.</a:t>
            </a:r>
          </a:p>
          <a:p>
            <a:pPr lvl="1" algn="just"/>
            <a:r>
              <a:rPr lang="cs-CZ" dirty="0">
                <a:solidFill>
                  <a:schemeClr val="tx1"/>
                </a:solidFill>
              </a:rPr>
              <a:t>Emise – Transmise – Konverze – Imise</a:t>
            </a:r>
            <a:endParaRPr lang="cs-CZ" sz="2800" dirty="0">
              <a:solidFill>
                <a:schemeClr val="tx1"/>
              </a:solidFill>
            </a:endParaRPr>
          </a:p>
          <a:p>
            <a:pPr marL="365760" lvl="1" indent="-256032" algn="just">
              <a:buClr>
                <a:schemeClr val="accent3"/>
              </a:buClr>
              <a:buFont typeface="Georgia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Důsledky:</a:t>
            </a:r>
          </a:p>
          <a:p>
            <a:pPr lvl="1" algn="just"/>
            <a:r>
              <a:rPr lang="cs-CZ" dirty="0">
                <a:solidFill>
                  <a:schemeClr val="tx1"/>
                </a:solidFill>
              </a:rPr>
              <a:t>Okyselené půdy a vodní toky, </a:t>
            </a:r>
          </a:p>
          <a:p>
            <a:pPr lvl="1" algn="just">
              <a:buNone/>
            </a:pPr>
            <a:r>
              <a:rPr lang="cs-CZ" dirty="0">
                <a:solidFill>
                  <a:schemeClr val="tx1"/>
                </a:solidFill>
              </a:rPr>
              <a:t>	škody na lesních porostech i polních</a:t>
            </a:r>
          </a:p>
          <a:p>
            <a:pPr lvl="1" algn="just">
              <a:buNone/>
            </a:pPr>
            <a:r>
              <a:rPr lang="cs-CZ" dirty="0">
                <a:solidFill>
                  <a:schemeClr val="tx1"/>
                </a:solidFill>
              </a:rPr>
              <a:t>   plodinách</a:t>
            </a:r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4581128"/>
            <a:ext cx="2002513" cy="208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13</a:t>
            </a:fld>
            <a:endParaRPr lang="cs-CZ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2910" y="1628800"/>
            <a:ext cx="2821090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cs-CZ" dirty="0"/>
              <a:t>Klimatické změny ve světě a jejich důsledky</a:t>
            </a:r>
            <a:br>
              <a:rPr lang="cs-CZ" dirty="0"/>
            </a:br>
            <a:r>
              <a:rPr lang="cs-CZ" sz="3100" dirty="0"/>
              <a:t>Zvyšování hladiny moří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2564904"/>
            <a:ext cx="8424936" cy="3816424"/>
          </a:xfrm>
        </p:spPr>
        <p:txBody>
          <a:bodyPr>
            <a:noAutofit/>
          </a:bodyPr>
          <a:lstStyle/>
          <a:p>
            <a:r>
              <a:rPr lang="cs-CZ" dirty="0"/>
              <a:t>Příčiny</a:t>
            </a:r>
          </a:p>
          <a:p>
            <a:pPr marL="450850" lvl="1" indent="-39688" algn="just">
              <a:buNone/>
            </a:pPr>
            <a:r>
              <a:rPr lang="cs-CZ" sz="2800" dirty="0">
                <a:solidFill>
                  <a:schemeClr val="tx1"/>
                </a:solidFill>
              </a:rPr>
              <a:t>Fosilní paliva </a:t>
            </a:r>
            <a:r>
              <a:rPr lang="en-US" sz="2800" dirty="0">
                <a:solidFill>
                  <a:schemeClr val="tx1"/>
                </a:solidFill>
              </a:rPr>
              <a:t>&gt; </a:t>
            </a:r>
            <a:r>
              <a:rPr lang="cs-CZ" sz="2800" dirty="0">
                <a:solidFill>
                  <a:schemeClr val="tx1"/>
                </a:solidFill>
              </a:rPr>
              <a:t>globální </a:t>
            </a:r>
            <a:r>
              <a:rPr lang="en-US" sz="2800" dirty="0" err="1">
                <a:solidFill>
                  <a:schemeClr val="tx1"/>
                </a:solidFill>
              </a:rPr>
              <a:t>oteplov</a:t>
            </a:r>
            <a:r>
              <a:rPr lang="cs-CZ" sz="2800" dirty="0" err="1">
                <a:solidFill>
                  <a:schemeClr val="tx1"/>
                </a:solidFill>
              </a:rPr>
              <a:t>ání</a:t>
            </a: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&gt; </a:t>
            </a:r>
            <a:r>
              <a:rPr lang="cs-CZ" sz="2800" dirty="0">
                <a:solidFill>
                  <a:schemeClr val="tx1"/>
                </a:solidFill>
              </a:rPr>
              <a:t>tání ledovců a ledové pokrývky </a:t>
            </a:r>
            <a:r>
              <a:rPr lang="en-US" sz="2800" dirty="0">
                <a:solidFill>
                  <a:schemeClr val="tx1"/>
                </a:solidFill>
              </a:rPr>
              <a:t>&gt; </a:t>
            </a:r>
            <a:r>
              <a:rPr lang="en-US" sz="2800" dirty="0" err="1">
                <a:solidFill>
                  <a:schemeClr val="tx1"/>
                </a:solidFill>
              </a:rPr>
              <a:t>oteplov</a:t>
            </a:r>
            <a:r>
              <a:rPr lang="cs-CZ" sz="2800" dirty="0" err="1">
                <a:solidFill>
                  <a:schemeClr val="tx1"/>
                </a:solidFill>
              </a:rPr>
              <a:t>ání</a:t>
            </a:r>
            <a:r>
              <a:rPr lang="cs-CZ" sz="2800" dirty="0">
                <a:solidFill>
                  <a:schemeClr val="tx1"/>
                </a:solidFill>
              </a:rPr>
              <a:t> oceánů </a:t>
            </a:r>
            <a:r>
              <a:rPr lang="en-US" sz="2800" dirty="0">
                <a:solidFill>
                  <a:schemeClr val="tx1"/>
                </a:solidFill>
              </a:rPr>
              <a:t>&gt; </a:t>
            </a:r>
            <a:r>
              <a:rPr lang="en-US" sz="2800" dirty="0" err="1">
                <a:solidFill>
                  <a:schemeClr val="tx1"/>
                </a:solidFill>
              </a:rPr>
              <a:t>tropick</a:t>
            </a:r>
            <a:r>
              <a:rPr lang="cs-CZ" sz="2800" dirty="0">
                <a:solidFill>
                  <a:schemeClr val="tx1"/>
                </a:solidFill>
              </a:rPr>
              <a:t>é bouře, poškození podmořského světa.</a:t>
            </a:r>
          </a:p>
          <a:p>
            <a:pPr marL="365760" lvl="1" indent="-256032" algn="just">
              <a:buClr>
                <a:schemeClr val="accent3"/>
              </a:buClr>
              <a:buFont typeface="Georgia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Důsledky</a:t>
            </a:r>
          </a:p>
          <a:p>
            <a:pPr marL="355600" lvl="2" indent="19050" algn="just">
              <a:buClr>
                <a:schemeClr val="accent3"/>
              </a:buClr>
              <a:buNone/>
            </a:pPr>
            <a:r>
              <a:rPr lang="cs-CZ" sz="2800" dirty="0">
                <a:solidFill>
                  <a:schemeClr val="tx1"/>
                </a:solidFill>
              </a:rPr>
              <a:t>Záplavy, eroze, snížení kvality vody a dostupnosti vodních zdrojů v některých regionech                       a nerovnoměrnost srážek.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14</a:t>
            </a:fld>
            <a:endParaRPr lang="cs-CZ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cs-CZ" dirty="0"/>
              <a:t>Klimatické změny ve světě a jejich důsledky</a:t>
            </a:r>
            <a:br>
              <a:rPr lang="cs-CZ" dirty="0"/>
            </a:br>
            <a:r>
              <a:rPr lang="cs-CZ" sz="3100" dirty="0"/>
              <a:t>Zvyšování průměrných teplot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532888"/>
            <a:ext cx="8229600" cy="4325112"/>
          </a:xfrm>
        </p:spPr>
        <p:txBody>
          <a:bodyPr/>
          <a:lstStyle/>
          <a:p>
            <a:pPr algn="just"/>
            <a:r>
              <a:rPr lang="cs-CZ" dirty="0"/>
              <a:t>Koncentrace CO2 o 40% větší než před průmyslovou revolucí</a:t>
            </a:r>
          </a:p>
          <a:p>
            <a:pPr algn="just"/>
            <a:r>
              <a:rPr lang="cs-CZ" dirty="0"/>
              <a:t>Důvody: spalování fosilních paliv, zvýšené využívání půdy</a:t>
            </a:r>
          </a:p>
          <a:p>
            <a:pPr algn="just"/>
            <a:r>
              <a:rPr lang="cs-CZ" dirty="0"/>
              <a:t>21.století – hrozba zvýšení globální teploty o 3°C</a:t>
            </a:r>
          </a:p>
          <a:p>
            <a:pPr algn="just"/>
            <a:r>
              <a:rPr lang="cs-CZ" dirty="0"/>
              <a:t>Pandemie </a:t>
            </a:r>
            <a:r>
              <a:rPr lang="cs-CZ" dirty="0" err="1"/>
              <a:t>Covid</a:t>
            </a:r>
            <a:r>
              <a:rPr lang="cs-CZ" dirty="0"/>
              <a:t>-19 – pokles lidské aktivity vedl ke snížení emisí o 6%, s rušením restriktivních opatření hrozí opětovný nárůst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15</a:t>
            </a:fld>
            <a:endParaRPr lang="cs-CZ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cs-CZ" dirty="0"/>
              <a:t>Klimatické změny ve světě a jejich důsledky</a:t>
            </a:r>
            <a:br>
              <a:rPr lang="cs-CZ" dirty="0"/>
            </a:br>
            <a:r>
              <a:rPr lang="cs-CZ" sz="3100" dirty="0"/>
              <a:t>Zvyšování průměrných teplot</a:t>
            </a:r>
          </a:p>
        </p:txBody>
      </p:sp>
      <p:sp>
        <p:nvSpPr>
          <p:cNvPr id="5" name="Obdélník 4"/>
          <p:cNvSpPr/>
          <p:nvPr/>
        </p:nvSpPr>
        <p:spPr>
          <a:xfrm>
            <a:off x="2051720" y="2492896"/>
            <a:ext cx="5832648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6324" name="Picture 4" descr="Vývoj globální teploty a prognóza do roku 2060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56326" name="Picture 6" descr="Vývoj globální teploty a prognóza do roku 2060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56328" name="Picture 8" descr="Vývoj globální teploty a prognóza do roku 2060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56330" name="Picture 10" descr="Vývoj globální teploty a prognóza do roku 2060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56331" name="Picture 11"/>
          <p:cNvPicPr>
            <a:picLocks noChangeAspect="1" noChangeArrowheads="1"/>
          </p:cNvPicPr>
          <p:nvPr/>
        </p:nvPicPr>
        <p:blipFill>
          <a:blip r:embed="rId3" cstate="print"/>
          <a:srcRect l="6087" t="23250" r="31928" b="13751"/>
          <a:stretch>
            <a:fillRect/>
          </a:stretch>
        </p:blipFill>
        <p:spPr bwMode="auto">
          <a:xfrm>
            <a:off x="899592" y="2537520"/>
            <a:ext cx="756084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 cstate="print"/>
          <a:srcRect l="6920" t="23250" r="91552" b="67951"/>
          <a:stretch>
            <a:fillRect/>
          </a:stretch>
        </p:blipFill>
        <p:spPr bwMode="auto">
          <a:xfrm>
            <a:off x="8172400" y="6453336"/>
            <a:ext cx="288032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3" cstate="print"/>
          <a:srcRect l="6920" t="23250" r="91552" b="67951"/>
          <a:stretch>
            <a:fillRect/>
          </a:stretch>
        </p:blipFill>
        <p:spPr bwMode="auto">
          <a:xfrm>
            <a:off x="8028384" y="2564904"/>
            <a:ext cx="432048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ástupný symbol pro číslo snímk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16</a:t>
            </a:fld>
            <a:endParaRPr lang="cs-CZ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cs-CZ" dirty="0"/>
              <a:t>Klimatické změny ve světě a jejich důsledky</a:t>
            </a:r>
            <a:br>
              <a:rPr lang="cs-CZ" dirty="0"/>
            </a:br>
            <a:r>
              <a:rPr lang="cs-CZ" sz="3100" dirty="0"/>
              <a:t>Migrace obyvatel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532888"/>
            <a:ext cx="8229600" cy="4325112"/>
          </a:xfrm>
        </p:spPr>
        <p:txBody>
          <a:bodyPr/>
          <a:lstStyle/>
          <a:p>
            <a:pPr algn="just"/>
            <a:r>
              <a:rPr lang="cs-CZ" dirty="0"/>
              <a:t>Lidé migrují odjakživa, nejen kvůli klimatu</a:t>
            </a:r>
          </a:p>
          <a:p>
            <a:pPr algn="just"/>
            <a:r>
              <a:rPr lang="cs-CZ" dirty="0"/>
              <a:t>Klimatičtí uprchlíci – cca 26 mil. obyvatel ročně z důvodu sucha, častých povodní či zemětřesení</a:t>
            </a:r>
          </a:p>
          <a:p>
            <a:pPr algn="just"/>
            <a:r>
              <a:rPr lang="cs-CZ" dirty="0"/>
              <a:t>Problém budoucnosti – zvyšující se hladina moří, desertifikace, extrémní změny počasí</a:t>
            </a:r>
          </a:p>
          <a:p>
            <a:pPr algn="just"/>
            <a:r>
              <a:rPr lang="cs-CZ" dirty="0"/>
              <a:t>Vnitřně vysídlené osoby – lidé, kteří nuceně opouští své domovy, nepřekračují však hranice svých států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17</a:t>
            </a:fld>
            <a:endParaRPr lang="cs-CZ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cs-CZ" dirty="0"/>
              <a:t>Klimatické změny ve světě a jejich důsledky</a:t>
            </a:r>
            <a:br>
              <a:rPr lang="cs-CZ" dirty="0"/>
            </a:br>
            <a:r>
              <a:rPr lang="cs-CZ" sz="3100" dirty="0"/>
              <a:t>Nerovnoměrné rozdělení srážek na planetě, oblasti sucha a povodně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2708920"/>
            <a:ext cx="8229600" cy="4325112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4151" y="3618000"/>
            <a:ext cx="5056361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36911"/>
            <a:ext cx="5043619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5292081" y="2636912"/>
            <a:ext cx="3851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Výsledky 19 let odlesňování v argentinské oblasti Gran </a:t>
            </a:r>
            <a:r>
              <a:rPr lang="cs-CZ" dirty="0" err="1"/>
              <a:t>Chaco</a:t>
            </a:r>
            <a:r>
              <a:rPr lang="cs-CZ" dirty="0"/>
              <a:t>.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259632" y="6309320"/>
            <a:ext cx="1489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Zdroj: NASA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18</a:t>
            </a:fld>
            <a:endParaRPr lang="cs-CZ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7539" y="3618000"/>
            <a:ext cx="5026461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cs-CZ" dirty="0"/>
              <a:t>Klimatické změny ve světě a jejich důsledky</a:t>
            </a:r>
            <a:br>
              <a:rPr lang="cs-CZ" dirty="0"/>
            </a:br>
            <a:r>
              <a:rPr lang="cs-CZ" sz="3100" dirty="0"/>
              <a:t>Nerovnoměrné rozdělení srážek na planetě, oblasti sucha a povodně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2708920"/>
            <a:ext cx="8229600" cy="4325112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36912"/>
            <a:ext cx="4982722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5004049" y="2636912"/>
            <a:ext cx="4139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Vysychání vodního zdroje – nádrž v Chile – hlavní zdroj vody pro Santiago.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259632" y="6309320"/>
            <a:ext cx="1489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Zdroj: NASA</a:t>
            </a:r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19</a:t>
            </a:fld>
            <a:endParaRPr lang="cs-CZ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379319" y="620688"/>
            <a:ext cx="5753295" cy="400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Osnova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680520"/>
          </a:xfrm>
        </p:spPr>
        <p:txBody>
          <a:bodyPr>
            <a:noAutofit/>
          </a:bodyPr>
          <a:lstStyle/>
          <a:p>
            <a:r>
              <a:rPr lang="cs-CZ" dirty="0"/>
              <a:t>Úvod</a:t>
            </a:r>
          </a:p>
          <a:p>
            <a:r>
              <a:rPr lang="cs-CZ" dirty="0"/>
              <a:t>Světové ekologické problémy</a:t>
            </a:r>
          </a:p>
          <a:p>
            <a:r>
              <a:rPr lang="cs-CZ" dirty="0"/>
              <a:t>Klimatické změny ve světě</a:t>
            </a:r>
          </a:p>
          <a:p>
            <a:r>
              <a:rPr lang="cs-CZ" dirty="0"/>
              <a:t>Charakteristika ekosystému</a:t>
            </a:r>
          </a:p>
          <a:p>
            <a:r>
              <a:rPr lang="cs-CZ" dirty="0"/>
              <a:t>Problémy zemědělství a venkova</a:t>
            </a:r>
          </a:p>
          <a:p>
            <a:r>
              <a:rPr lang="cs-CZ" dirty="0"/>
              <a:t>Vláhové poměry v půdě</a:t>
            </a:r>
          </a:p>
          <a:p>
            <a:r>
              <a:rPr lang="cs-CZ" dirty="0"/>
              <a:t>Zpracování půdy a úprava vláhových podmínek</a:t>
            </a:r>
          </a:p>
          <a:p>
            <a:r>
              <a:rPr lang="cs-CZ" dirty="0"/>
              <a:t>Možnosti řešení problémů v krajině a půdě</a:t>
            </a:r>
          </a:p>
          <a:p>
            <a:r>
              <a:rPr lang="cs-CZ" dirty="0"/>
              <a:t>Praktická část - pokus</a:t>
            </a:r>
          </a:p>
          <a:p>
            <a:r>
              <a:rPr lang="cs-CZ" dirty="0"/>
              <a:t>Závěr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2</a:t>
            </a:fld>
            <a:endParaRPr lang="cs-CZ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3024" y="3933056"/>
            <a:ext cx="5010976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cs-CZ" dirty="0"/>
              <a:t>Klimatické změny ve světě a jejich důsledky</a:t>
            </a:r>
            <a:br>
              <a:rPr lang="cs-CZ" dirty="0"/>
            </a:br>
            <a:r>
              <a:rPr lang="cs-CZ" sz="3100" dirty="0"/>
              <a:t>Nerovnoměrné rozdělení srážek na planetě, oblasti sucha a povodně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2708920"/>
            <a:ext cx="8229600" cy="4325112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36912"/>
            <a:ext cx="5019148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1259632" y="6309320"/>
            <a:ext cx="1489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Zdroj: NASA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220072" y="2708920"/>
            <a:ext cx="3923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Čínské jezero – 12/2019 historické minimum vody za 60 let, 07/2020 historické maximum. Nárůst hladiny o 22,6 metrů. 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20</a:t>
            </a:fld>
            <a:endParaRPr lang="cs-CZ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Klimatické změny ve světě a jejich důsledky </a:t>
            </a:r>
            <a:br>
              <a:rPr lang="cs-CZ" dirty="0"/>
            </a:br>
            <a:r>
              <a:rPr lang="cs-CZ" sz="3100" dirty="0"/>
              <a:t>Diskuze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21</a:t>
            </a:fld>
            <a:endParaRPr lang="cs-CZ"/>
          </a:p>
        </p:txBody>
      </p:sp>
      <p:pic>
        <p:nvPicPr>
          <p:cNvPr id="2050" name="Picture 2" descr="Image result for klimatické změn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0247" y="2492896"/>
            <a:ext cx="7063507" cy="42567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/>
              <a:t>Charakteristika</a:t>
            </a:r>
            <a:r>
              <a:rPr lang="cs-CZ" sz="3100" dirty="0"/>
              <a:t> </a:t>
            </a:r>
            <a:r>
              <a:rPr lang="cs-CZ" dirty="0"/>
              <a:t>ekosystému</a:t>
            </a:r>
            <a:endParaRPr lang="cs-CZ" sz="31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cs-CZ" dirty="0"/>
              <a:t>Ekosystém se skládá ze dvou samostatných složek – složky živé, tvořené organismy (tzv. společenstvo neboli biocenóza) a složky neživé, tvořené prostředím (biotopem).</a:t>
            </a:r>
          </a:p>
          <a:p>
            <a:pPr algn="just"/>
            <a:r>
              <a:rPr lang="cs-CZ" dirty="0"/>
              <a:t>Základní funkce ekosystému jsou koloběh látek (tzv. biogeochemické cykly) a tok energie.</a:t>
            </a:r>
          </a:p>
          <a:p>
            <a:pPr algn="just">
              <a:buNone/>
            </a:pPr>
            <a:endParaRPr lang="cs-CZ" dirty="0"/>
          </a:p>
          <a:p>
            <a:pPr algn="just"/>
            <a:endParaRPr lang="cs-CZ" sz="2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22</a:t>
            </a:fld>
            <a:endParaRPr lang="cs-CZ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cs-CZ" dirty="0"/>
              <a:t>Charakteristika</a:t>
            </a:r>
            <a:r>
              <a:rPr lang="cs-CZ" sz="3100" dirty="0"/>
              <a:t> </a:t>
            </a:r>
            <a:r>
              <a:rPr lang="cs-CZ" dirty="0"/>
              <a:t>ekosystému</a:t>
            </a:r>
            <a:br>
              <a:rPr lang="cs-CZ" dirty="0"/>
            </a:br>
            <a:r>
              <a:rPr lang="cs-CZ" sz="3100" dirty="0"/>
              <a:t>Přirozené ekosystémy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276872"/>
            <a:ext cx="8229600" cy="4325112"/>
          </a:xfrm>
        </p:spPr>
        <p:txBody>
          <a:bodyPr>
            <a:normAutofit/>
          </a:bodyPr>
          <a:lstStyle/>
          <a:p>
            <a:r>
              <a:rPr lang="cs-CZ" dirty="0"/>
              <a:t>Přirozený přírodní ekosystém s minimálními nebo žádnými zásahy člověka</a:t>
            </a:r>
          </a:p>
          <a:p>
            <a:r>
              <a:rPr lang="cs-CZ" dirty="0"/>
              <a:t>Druhově bohaté území s nižší produkcí</a:t>
            </a:r>
          </a:p>
          <a:p>
            <a:r>
              <a:rPr lang="cs-CZ" dirty="0"/>
              <a:t>Jsou schopné autoregulace a vývoje, při částečném porušení mají možnost obnovy</a:t>
            </a:r>
          </a:p>
          <a:p>
            <a:endParaRPr lang="cs-CZ" sz="2000" dirty="0"/>
          </a:p>
        </p:txBody>
      </p:sp>
      <p:pic>
        <p:nvPicPr>
          <p:cNvPr id="48130" name="Picture 2" descr="Stepní pláně Lipiny • Mapy.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024" y="4598242"/>
            <a:ext cx="3840000" cy="2160000"/>
          </a:xfrm>
          <a:prstGeom prst="rect">
            <a:avLst/>
          </a:prstGeom>
          <a:noFill/>
        </p:spPr>
      </p:pic>
      <p:pic>
        <p:nvPicPr>
          <p:cNvPr id="48134" name="Picture 6" descr="Zoborská lesostep | Mapio.ne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376" y="4581368"/>
            <a:ext cx="2880000" cy="2160000"/>
          </a:xfrm>
          <a:prstGeom prst="rect">
            <a:avLst/>
          </a:prstGeom>
          <a:noFill/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23</a:t>
            </a:fld>
            <a:endParaRPr lang="cs-CZ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cs-CZ" dirty="0"/>
              <a:t>Charakteristika</a:t>
            </a:r>
            <a:r>
              <a:rPr lang="cs-CZ" sz="3100" dirty="0"/>
              <a:t> </a:t>
            </a:r>
            <a:r>
              <a:rPr lang="cs-CZ" dirty="0"/>
              <a:t>ekosystému</a:t>
            </a:r>
            <a:br>
              <a:rPr lang="cs-CZ" dirty="0"/>
            </a:br>
            <a:r>
              <a:rPr lang="cs-CZ" sz="3100" dirty="0"/>
              <a:t>Umělé ekosystémy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532888"/>
            <a:ext cx="8229600" cy="4325112"/>
          </a:xfrm>
        </p:spPr>
        <p:txBody>
          <a:bodyPr/>
          <a:lstStyle/>
          <a:p>
            <a:r>
              <a:rPr lang="cs-CZ" dirty="0"/>
              <a:t>Dnes převažující typ ekosystému</a:t>
            </a:r>
          </a:p>
          <a:p>
            <a:r>
              <a:rPr lang="cs-CZ" dirty="0"/>
              <a:t>Vznikl zásahem člověka</a:t>
            </a:r>
          </a:p>
          <a:p>
            <a:r>
              <a:rPr lang="cs-CZ" dirty="0"/>
              <a:t>Pole, louky, zahrady, parky, lesy, rybníky, přehrady... </a:t>
            </a:r>
          </a:p>
          <a:p>
            <a:r>
              <a:rPr lang="cs-CZ" dirty="0"/>
              <a:t>Druhově méně početné, proto nestabilní, snadno narušitelné, nejsou schopny autoregulace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52226" name="AutoShape 2" descr="Image result for po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2228" name="Picture 4" descr="Image result for po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3" y="5229200"/>
            <a:ext cx="2358449" cy="1548000"/>
          </a:xfrm>
          <a:prstGeom prst="rect">
            <a:avLst/>
          </a:prstGeom>
          <a:noFill/>
        </p:spPr>
      </p:pic>
      <p:pic>
        <p:nvPicPr>
          <p:cNvPr id="52230" name="Picture 6" descr="Image result for louk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4144" y="5229200"/>
            <a:ext cx="2064000" cy="1548000"/>
          </a:xfrm>
          <a:prstGeom prst="rect">
            <a:avLst/>
          </a:prstGeom>
          <a:noFill/>
        </p:spPr>
      </p:pic>
      <p:sp>
        <p:nvSpPr>
          <p:cNvPr id="52232" name="AutoShape 8" descr="Image result for par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2234" name="Picture 10" descr="Image result for par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5229200"/>
            <a:ext cx="2339007" cy="154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686800" cy="1066800"/>
          </a:xfrm>
        </p:spPr>
        <p:txBody>
          <a:bodyPr>
            <a:normAutofit fontScale="90000"/>
          </a:bodyPr>
          <a:lstStyle/>
          <a:p>
            <a:pPr lvl="0"/>
            <a:r>
              <a:rPr lang="cs-CZ" dirty="0"/>
              <a:t>Charakteristika</a:t>
            </a:r>
            <a:r>
              <a:rPr lang="cs-CZ" sz="3100" dirty="0"/>
              <a:t> </a:t>
            </a:r>
            <a:r>
              <a:rPr lang="cs-CZ" dirty="0"/>
              <a:t>ekosystému </a:t>
            </a:r>
            <a:br>
              <a:rPr lang="cs-CZ" dirty="0"/>
            </a:br>
            <a:r>
              <a:rPr lang="cs-CZ" sz="3100" dirty="0"/>
              <a:t>Charakteristika </a:t>
            </a:r>
            <a:r>
              <a:rPr lang="cs-CZ" sz="3100" dirty="0" err="1"/>
              <a:t>agroekosystému</a:t>
            </a:r>
            <a:endParaRPr lang="cs-CZ" sz="31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2348880"/>
            <a:ext cx="8229600" cy="4325112"/>
          </a:xfrm>
        </p:spPr>
        <p:txBody>
          <a:bodyPr/>
          <a:lstStyle/>
          <a:p>
            <a:r>
              <a:rPr lang="cs-CZ" dirty="0"/>
              <a:t>Vytvářené uměle člověkem</a:t>
            </a:r>
          </a:p>
          <a:p>
            <a:r>
              <a:rPr lang="cs-CZ" dirty="0"/>
              <a:t>Monokultury</a:t>
            </a:r>
          </a:p>
          <a:p>
            <a:r>
              <a:rPr lang="cs-CZ" dirty="0"/>
              <a:t>Otevřený (konvenční zemědělství) vs. uzavřený (bio)</a:t>
            </a:r>
          </a:p>
          <a:p>
            <a:r>
              <a:rPr lang="cs-CZ" dirty="0"/>
              <a:t>Výrazně snížená biodiverzita</a:t>
            </a:r>
          </a:p>
          <a:p>
            <a:r>
              <a:rPr lang="cs-CZ" dirty="0"/>
              <a:t> Výskyt nevratných degradačních procesů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25</a:t>
            </a:fld>
            <a:endParaRPr lang="cs-CZ"/>
          </a:p>
        </p:txBody>
      </p:sp>
      <p:pic>
        <p:nvPicPr>
          <p:cNvPr id="51202" name="Picture 2" descr="Image result for polní plodin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21630"/>
            <a:ext cx="9144000" cy="15363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cs-CZ" dirty="0"/>
              <a:t>Charakteristika</a:t>
            </a:r>
            <a:r>
              <a:rPr lang="cs-CZ" sz="3100" dirty="0"/>
              <a:t> </a:t>
            </a:r>
            <a:r>
              <a:rPr lang="cs-CZ" dirty="0"/>
              <a:t>ekosystému </a:t>
            </a:r>
            <a:br>
              <a:rPr lang="cs-CZ" dirty="0"/>
            </a:br>
            <a:r>
              <a:rPr lang="cs-CZ" sz="3100" dirty="0"/>
              <a:t>Funkce </a:t>
            </a:r>
            <a:r>
              <a:rPr lang="cs-CZ" sz="3100" dirty="0" err="1"/>
              <a:t>agroekosystému</a:t>
            </a:r>
            <a:endParaRPr lang="cs-CZ" sz="31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Produkce potravin</a:t>
            </a:r>
          </a:p>
          <a:p>
            <a:r>
              <a:rPr lang="cs-CZ" dirty="0"/>
              <a:t>Fixace CO</a:t>
            </a:r>
            <a:r>
              <a:rPr lang="cs-CZ" baseline="-25000" dirty="0"/>
              <a:t>2</a:t>
            </a:r>
          </a:p>
          <a:p>
            <a:r>
              <a:rPr lang="cs-CZ" dirty="0"/>
              <a:t>Produkce kyslíku</a:t>
            </a:r>
          </a:p>
          <a:p>
            <a:r>
              <a:rPr lang="cs-CZ" dirty="0"/>
              <a:t>Krajinná a estetická funkce</a:t>
            </a:r>
          </a:p>
          <a:p>
            <a:r>
              <a:rPr lang="cs-CZ" dirty="0"/>
              <a:t>Protierozní funkce</a:t>
            </a:r>
          </a:p>
          <a:p>
            <a:endParaRPr lang="cs-CZ" baseline="-25000" dirty="0"/>
          </a:p>
        </p:txBody>
      </p:sp>
      <p:pic>
        <p:nvPicPr>
          <p:cNvPr id="45058" name="Picture 2" descr="Cukrová řepa | Zemědělský týdeník"/>
          <p:cNvPicPr>
            <a:picLocks noChangeAspect="1" noChangeArrowheads="1"/>
          </p:cNvPicPr>
          <p:nvPr/>
        </p:nvPicPr>
        <p:blipFill>
          <a:blip r:embed="rId2" cstate="print"/>
          <a:srcRect b="7121"/>
          <a:stretch>
            <a:fillRect/>
          </a:stretch>
        </p:blipFill>
        <p:spPr bwMode="auto">
          <a:xfrm>
            <a:off x="5580112" y="1700808"/>
            <a:ext cx="3333750" cy="3096344"/>
          </a:xfrm>
          <a:prstGeom prst="rect">
            <a:avLst/>
          </a:prstGeom>
          <a:noFill/>
        </p:spPr>
      </p:pic>
      <p:pic>
        <p:nvPicPr>
          <p:cNvPr id="45060" name="Picture 4" descr="Tolice vojtěšk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4581128"/>
            <a:ext cx="3302769" cy="2182924"/>
          </a:xfrm>
          <a:prstGeom prst="rect">
            <a:avLst/>
          </a:prstGeom>
          <a:noFill/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26</a:t>
            </a:fld>
            <a:endParaRPr lang="cs-CZ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cs-CZ" dirty="0"/>
              <a:t>Problémy zemědělství a venkova</a:t>
            </a:r>
            <a:br>
              <a:rPr lang="cs-CZ" sz="3600" dirty="0"/>
            </a:br>
            <a:r>
              <a:rPr lang="cs-CZ" sz="3100" dirty="0"/>
              <a:t>Vylidňování venkova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Občanská vybavenost a kulturní vyžití</a:t>
            </a:r>
          </a:p>
          <a:p>
            <a:r>
              <a:rPr lang="cs-CZ" dirty="0"/>
              <a:t>Migrace za prací</a:t>
            </a:r>
          </a:p>
          <a:p>
            <a:r>
              <a:rPr lang="cs-CZ" dirty="0"/>
              <a:t>Infrastruktura</a:t>
            </a:r>
          </a:p>
          <a:p>
            <a:r>
              <a:rPr lang="cs-CZ" dirty="0"/>
              <a:t>Pokles zaměstnanců v zemědělství z důvodu dovozu potravin, modernizace mechanizace zemědělství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27</a:t>
            </a:fld>
            <a:endParaRPr lang="cs-CZ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cs-CZ" dirty="0"/>
              <a:t>Problémy zemědělství a venkova</a:t>
            </a:r>
            <a:br>
              <a:rPr lang="cs-CZ" sz="3600" dirty="0"/>
            </a:br>
            <a:r>
              <a:rPr lang="cs-CZ" sz="3100" dirty="0"/>
              <a:t>Nadměrná chemizace, úbytek opylovačů a snižování biodiverzity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2532888"/>
            <a:ext cx="8229600" cy="4325112"/>
          </a:xfrm>
        </p:spPr>
        <p:txBody>
          <a:bodyPr/>
          <a:lstStyle/>
          <a:p>
            <a:pPr algn="just"/>
            <a:r>
              <a:rPr lang="cs-CZ" dirty="0"/>
              <a:t>Znečišťování prostředí (vzduch, voda, půda)</a:t>
            </a:r>
          </a:p>
          <a:p>
            <a:pPr algn="just"/>
            <a:r>
              <a:rPr lang="cs-CZ" dirty="0"/>
              <a:t>Úbytek opylovačů </a:t>
            </a:r>
            <a:r>
              <a:rPr lang="en-US" dirty="0"/>
              <a:t>&gt; </a:t>
            </a:r>
            <a:r>
              <a:rPr lang="cs-CZ" dirty="0"/>
              <a:t>úbytek rozmanitosti rostlinných druhů </a:t>
            </a:r>
            <a:r>
              <a:rPr lang="en-US" dirty="0"/>
              <a:t>&gt; </a:t>
            </a:r>
            <a:r>
              <a:rPr lang="cs-CZ" dirty="0"/>
              <a:t>vyhynutí některých živočichů</a:t>
            </a:r>
            <a:r>
              <a:rPr lang="en-US" dirty="0"/>
              <a:t> </a:t>
            </a:r>
            <a:endParaRPr lang="cs-CZ" dirty="0"/>
          </a:p>
          <a:p>
            <a:pPr algn="just"/>
            <a:r>
              <a:rPr lang="cs-CZ" dirty="0"/>
              <a:t>Úbytek rostlinných druhů</a:t>
            </a:r>
          </a:p>
          <a:p>
            <a:pPr algn="just"/>
            <a:r>
              <a:rPr lang="cs-CZ" dirty="0"/>
              <a:t>Dopad na zabezpečení potravin a zemědělské výnosy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28</a:t>
            </a:fld>
            <a:endParaRPr lang="cs-CZ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cs-CZ" dirty="0"/>
              <a:t>Problémy zemědělství a venkova</a:t>
            </a:r>
            <a:br>
              <a:rPr lang="cs-CZ" dirty="0"/>
            </a:br>
            <a:r>
              <a:rPr lang="cs-CZ" sz="3100" dirty="0"/>
              <a:t>Půdní problémy, snižování úrodnosti půd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204864"/>
            <a:ext cx="8229600" cy="4325112"/>
          </a:xfrm>
        </p:spPr>
        <p:txBody>
          <a:bodyPr/>
          <a:lstStyle/>
          <a:p>
            <a:r>
              <a:rPr lang="cs-CZ" dirty="0"/>
              <a:t>Eroze – mechanické působení okolí</a:t>
            </a:r>
          </a:p>
          <a:p>
            <a:pPr>
              <a:buNone/>
            </a:pPr>
            <a:r>
              <a:rPr lang="cs-CZ" sz="1800" dirty="0"/>
              <a:t>				Vodní eroze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996952"/>
            <a:ext cx="5719428" cy="36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7380312" y="2996952"/>
            <a:ext cx="216024" cy="216024"/>
          </a:xfrm>
          <a:prstGeom prst="rect">
            <a:avLst/>
          </a:prstGeom>
          <a:solidFill>
            <a:srgbClr val="FFF18B"/>
          </a:solidFill>
          <a:ln>
            <a:solidFill>
              <a:srgbClr val="FFF1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7380312" y="4869160"/>
            <a:ext cx="216024" cy="216024"/>
          </a:xfrm>
          <a:prstGeom prst="rect">
            <a:avLst/>
          </a:prstGeom>
          <a:solidFill>
            <a:srgbClr val="5F3A1B"/>
          </a:solidFill>
          <a:ln>
            <a:solidFill>
              <a:srgbClr val="5F3A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" name="Přímá spojovací šipka 6"/>
          <p:cNvCxnSpPr/>
          <p:nvPr/>
        </p:nvCxnSpPr>
        <p:spPr>
          <a:xfrm>
            <a:off x="7884368" y="4077072"/>
            <a:ext cx="0" cy="64807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7308304" y="3286725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Půdy bez ohrožení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317116" y="5157192"/>
            <a:ext cx="1826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Nejohroženější půdy</a:t>
            </a:r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29</a:t>
            </a:fld>
            <a:endParaRPr lang="cs-CZ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Světové ekologické problémy</a:t>
            </a:r>
            <a:br>
              <a:rPr lang="cs-CZ" dirty="0"/>
            </a:br>
            <a:r>
              <a:rPr lang="cs-CZ" sz="3100" dirty="0"/>
              <a:t>Populační exploze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Nerovnoměrnost růstu počtu obyvatel</a:t>
            </a:r>
          </a:p>
          <a:p>
            <a:r>
              <a:rPr lang="cs-CZ" dirty="0"/>
              <a:t>Demografická revoluce v Evropě na přelomu 18. a 19. století</a:t>
            </a:r>
          </a:p>
          <a:p>
            <a:r>
              <a:rPr lang="cs-CZ" dirty="0"/>
              <a:t>Chudé státy </a:t>
            </a:r>
          </a:p>
          <a:p>
            <a:pPr>
              <a:buNone/>
            </a:pPr>
            <a:r>
              <a:rPr lang="cs-CZ" dirty="0"/>
              <a:t>	třetího světa</a:t>
            </a:r>
          </a:p>
        </p:txBody>
      </p:sp>
      <p:pic>
        <p:nvPicPr>
          <p:cNvPr id="5122" name="Picture 2" descr="Lidská populace | Magazín Gnos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3318" y="3278158"/>
            <a:ext cx="5471170" cy="3535218"/>
          </a:xfrm>
          <a:prstGeom prst="rect">
            <a:avLst/>
          </a:prstGeom>
          <a:noFill/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3</a:t>
            </a:fld>
            <a:endParaRPr lang="cs-CZ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cs-CZ" dirty="0"/>
              <a:t>Problémy zemědělství a venkova</a:t>
            </a:r>
            <a:br>
              <a:rPr lang="cs-CZ" dirty="0"/>
            </a:br>
            <a:r>
              <a:rPr lang="cs-CZ" sz="3100" dirty="0"/>
              <a:t>Půdní problémy, snižování úrodnosti půd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204864"/>
            <a:ext cx="8229600" cy="4325112"/>
          </a:xfrm>
        </p:spPr>
        <p:txBody>
          <a:bodyPr/>
          <a:lstStyle/>
          <a:p>
            <a:r>
              <a:rPr lang="cs-CZ" dirty="0"/>
              <a:t>Eroze – mechanické působení okolí</a:t>
            </a:r>
          </a:p>
          <a:p>
            <a:pPr>
              <a:buNone/>
            </a:pPr>
            <a:r>
              <a:rPr lang="cs-CZ" sz="1800" dirty="0"/>
              <a:t>				Větrná eroze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3084581"/>
            <a:ext cx="5500861" cy="3773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7380312" y="2996952"/>
            <a:ext cx="216024" cy="216024"/>
          </a:xfrm>
          <a:prstGeom prst="rect">
            <a:avLst/>
          </a:prstGeom>
          <a:solidFill>
            <a:srgbClr val="FFF18B"/>
          </a:solidFill>
          <a:ln>
            <a:solidFill>
              <a:srgbClr val="FFF1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7380312" y="4869160"/>
            <a:ext cx="216024" cy="216024"/>
          </a:xfrm>
          <a:prstGeom prst="rect">
            <a:avLst/>
          </a:prstGeom>
          <a:solidFill>
            <a:srgbClr val="5F3A1B"/>
          </a:solidFill>
          <a:ln>
            <a:solidFill>
              <a:srgbClr val="5F3A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8" name="Přímá spojovací šipka 7"/>
          <p:cNvCxnSpPr/>
          <p:nvPr/>
        </p:nvCxnSpPr>
        <p:spPr>
          <a:xfrm>
            <a:off x="7884368" y="4077072"/>
            <a:ext cx="0" cy="64807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7308304" y="3286725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Půdy bez ohrožení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317116" y="5157192"/>
            <a:ext cx="1826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Nejohroženější půdy</a:t>
            </a:r>
          </a:p>
        </p:txBody>
      </p:sp>
      <p:sp>
        <p:nvSpPr>
          <p:cNvPr id="11" name="Zástupný symbol pro číslo snímk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30</a:t>
            </a:fld>
            <a:endParaRPr lang="cs-CZ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cs-CZ" dirty="0"/>
              <a:t>Problémy zemědělství a venkova</a:t>
            </a:r>
            <a:br>
              <a:rPr lang="cs-CZ" sz="3600" dirty="0"/>
            </a:br>
            <a:r>
              <a:rPr lang="cs-CZ" sz="3100" dirty="0"/>
              <a:t>Nadměrná chemizace, úbytek opylovačů               a snižování biodiverzity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2532888"/>
            <a:ext cx="8229600" cy="4325112"/>
          </a:xfrm>
        </p:spPr>
        <p:txBody>
          <a:bodyPr/>
          <a:lstStyle/>
          <a:p>
            <a:pPr algn="just"/>
            <a:r>
              <a:rPr lang="cs-CZ" dirty="0"/>
              <a:t>Úbytek půdy z důvodu výstavby – dálnice, urbanizace, nová města</a:t>
            </a:r>
          </a:p>
          <a:p>
            <a:pPr algn="just"/>
            <a:r>
              <a:rPr lang="cs-CZ" dirty="0"/>
              <a:t>Utužení půdy – zatěžování půdy těžkou mechanizací</a:t>
            </a:r>
          </a:p>
          <a:p>
            <a:pPr algn="just"/>
            <a:r>
              <a:rPr lang="cs-CZ" dirty="0"/>
              <a:t>Chemická degradace a acidifikace půdy – kyselé deště, kysele působící hnojiva, pěstování monokultur, pesticidy a toxické látky</a:t>
            </a:r>
          </a:p>
          <a:p>
            <a:pPr algn="just"/>
            <a:r>
              <a:rPr lang="cs-CZ" dirty="0"/>
              <a:t>Nedostatek OL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31</a:t>
            </a:fld>
            <a:endParaRPr lang="cs-CZ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Diskuze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Podání informací o průběhu výuky problematiky sucha a vláhových podmínek ve vašich školách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32</a:t>
            </a:fld>
            <a:endParaRPr lang="cs-CZ"/>
          </a:p>
        </p:txBody>
      </p:sp>
      <p:pic>
        <p:nvPicPr>
          <p:cNvPr id="1026" name="Picture 2" descr="Image result for klimatické změn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6400" y="3284984"/>
            <a:ext cx="4991200" cy="33261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cs-CZ" dirty="0"/>
              <a:t>Vláhové poměry v půdě v ČR</a:t>
            </a:r>
            <a:br>
              <a:rPr lang="cs-CZ" dirty="0"/>
            </a:br>
            <a:r>
              <a:rPr lang="cs-CZ" sz="3100" dirty="0"/>
              <a:t>Faktory ovlivnění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2348880"/>
            <a:ext cx="8229600" cy="4325112"/>
          </a:xfrm>
        </p:spPr>
        <p:txBody>
          <a:bodyPr/>
          <a:lstStyle/>
          <a:p>
            <a:r>
              <a:rPr lang="cs-CZ" dirty="0"/>
              <a:t>Klimatické podmínky</a:t>
            </a:r>
          </a:p>
          <a:p>
            <a:pPr lvl="1"/>
            <a:r>
              <a:rPr lang="cs-CZ" sz="2800" dirty="0">
                <a:solidFill>
                  <a:schemeClr val="tx1"/>
                </a:solidFill>
              </a:rPr>
              <a:t>Přechodné klima středoevropské</a:t>
            </a:r>
          </a:p>
          <a:p>
            <a:pPr lvl="1"/>
            <a:r>
              <a:rPr lang="cs-CZ" sz="2800" dirty="0">
                <a:solidFill>
                  <a:schemeClr val="tx1"/>
                </a:solidFill>
              </a:rPr>
              <a:t>Vlivy oceánu a asijské pevniny</a:t>
            </a:r>
          </a:p>
          <a:p>
            <a:pPr lvl="1"/>
            <a:r>
              <a:rPr lang="cs-CZ" sz="2800" dirty="0">
                <a:solidFill>
                  <a:schemeClr val="tx1"/>
                </a:solidFill>
              </a:rPr>
              <a:t>Rozdíly v množství srážek v závislosti na nadmořské výšce</a:t>
            </a:r>
          </a:p>
          <a:p>
            <a:pPr lvl="1"/>
            <a:endParaRPr lang="cs-CZ" sz="2800" dirty="0">
              <a:solidFill>
                <a:schemeClr val="tx1"/>
              </a:solidFill>
            </a:endParaRPr>
          </a:p>
          <a:p>
            <a:pPr lvl="1"/>
            <a:endParaRPr lang="cs-CZ" sz="2800" dirty="0">
              <a:solidFill>
                <a:schemeClr val="tx1"/>
              </a:solidFill>
            </a:endParaRPr>
          </a:p>
          <a:p>
            <a:pPr lvl="1"/>
            <a:r>
              <a:rPr lang="cs-CZ" sz="2800" dirty="0" err="1">
                <a:solidFill>
                  <a:schemeClr val="tx1"/>
                </a:solidFill>
              </a:rPr>
              <a:t>Info</a:t>
            </a:r>
            <a:r>
              <a:rPr lang="cs-CZ" sz="2800" dirty="0">
                <a:solidFill>
                  <a:schemeClr val="tx1"/>
                </a:solidFill>
              </a:rPr>
              <a:t> o vláhových poměrech</a:t>
            </a:r>
          </a:p>
          <a:p>
            <a:pPr lvl="1">
              <a:buNone/>
            </a:pPr>
            <a:r>
              <a:rPr lang="cs-CZ" sz="2800" dirty="0">
                <a:solidFill>
                  <a:schemeClr val="tx1"/>
                </a:solidFill>
              </a:rPr>
              <a:t>   https://hamr.chmi.cz/</a:t>
            </a:r>
          </a:p>
          <a:p>
            <a:pPr lvl="1"/>
            <a:endParaRPr lang="cs-CZ" sz="2800" dirty="0">
              <a:solidFill>
                <a:schemeClr val="tx1"/>
              </a:solidFill>
            </a:endParaRPr>
          </a:p>
        </p:txBody>
      </p:sp>
      <p:pic>
        <p:nvPicPr>
          <p:cNvPr id="16386" name="Picture 2" descr="Klimatické podmínk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04184" y="4242134"/>
            <a:ext cx="3332312" cy="2499234"/>
          </a:xfrm>
          <a:prstGeom prst="rect">
            <a:avLst/>
          </a:prstGeom>
          <a:noFill/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33</a:t>
            </a:fld>
            <a:endParaRPr lang="cs-CZ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cs-CZ" dirty="0"/>
              <a:t>Vláhové poměry v půdě v ČR</a:t>
            </a:r>
            <a:br>
              <a:rPr lang="en-US" dirty="0"/>
            </a:br>
            <a:r>
              <a:rPr lang="cs-CZ" sz="3100" dirty="0"/>
              <a:t>Celkový úhrn srážek v letech 2015-2018 v mm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276872"/>
            <a:ext cx="6267450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34</a:t>
            </a:fld>
            <a:endParaRPr lang="cs-CZ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cs-CZ" dirty="0"/>
              <a:t>Vláhové poměry v půdě v ČR</a:t>
            </a:r>
            <a:br>
              <a:rPr lang="cs-CZ" dirty="0"/>
            </a:br>
            <a:r>
              <a:rPr lang="cs-CZ" sz="3100" dirty="0"/>
              <a:t>Nasycenost půdy v letech 2019</a:t>
            </a:r>
            <a:r>
              <a:rPr lang="en-US" sz="3100" dirty="0"/>
              <a:t> a </a:t>
            </a:r>
            <a:r>
              <a:rPr lang="cs-CZ" sz="3100" dirty="0"/>
              <a:t>2020 v %</a:t>
            </a:r>
            <a:br>
              <a:rPr lang="cs-CZ" dirty="0"/>
            </a:br>
            <a:endParaRPr lang="cs-CZ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24944"/>
            <a:ext cx="4750820" cy="393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1187624" y="2492896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Podzim 2019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156176" y="2492896"/>
            <a:ext cx="1552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Podzim 2020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5826" y="2924944"/>
            <a:ext cx="4588174" cy="309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35</a:t>
            </a:fld>
            <a:endParaRPr lang="cs-CZ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cs-CZ" dirty="0"/>
              <a:t>Vláhové poměry v půdě v ČR</a:t>
            </a:r>
            <a:br>
              <a:rPr lang="cs-CZ" dirty="0"/>
            </a:br>
            <a:r>
              <a:rPr lang="cs-CZ" sz="3100" dirty="0"/>
              <a:t>Nasycenost půdy v 31.1.2021 v %</a:t>
            </a:r>
            <a:br>
              <a:rPr lang="cs-CZ" dirty="0"/>
            </a:br>
            <a:endParaRPr lang="cs-CZ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36</a:t>
            </a:fld>
            <a:endParaRPr lang="cs-CZ"/>
          </a:p>
        </p:txBody>
      </p:sp>
      <p:pic>
        <p:nvPicPr>
          <p:cNvPr id="88066" name="Picture 2" descr="Relativní nasycení půdy (1. února 2021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796" y="2204863"/>
            <a:ext cx="8244408" cy="46587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Kamenoprůmyslové závod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700808"/>
            <a:ext cx="4242755" cy="2304256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cs-CZ" dirty="0"/>
              <a:t>Vláhové poměry v půdě v ČR</a:t>
            </a:r>
            <a:br>
              <a:rPr lang="cs-CZ" dirty="0"/>
            </a:br>
            <a:r>
              <a:rPr lang="cs-CZ" sz="3100" dirty="0"/>
              <a:t>Faktory ovlivnění 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532888"/>
            <a:ext cx="8229600" cy="4325112"/>
          </a:xfrm>
        </p:spPr>
        <p:txBody>
          <a:bodyPr/>
          <a:lstStyle/>
          <a:p>
            <a:r>
              <a:rPr lang="cs-CZ" dirty="0"/>
              <a:t>Půdní činitelé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Horniny a minerály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Půdní druhy – lehká, střední, těžká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Půdní typy – ČM, HM, HP, PZ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Množství organických látek v půdě - humus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Různá skupenství látek v půdě – pevná, kapalná   a plynná (disperzní systém)</a:t>
            </a:r>
          </a:p>
          <a:p>
            <a:pPr lvl="1">
              <a:buNone/>
            </a:pPr>
            <a:endParaRPr lang="cs-CZ" dirty="0">
              <a:solidFill>
                <a:schemeClr val="tx1"/>
              </a:solidFill>
            </a:endParaRPr>
          </a:p>
          <a:p>
            <a:pPr lvl="1"/>
            <a:endParaRPr lang="cs-CZ" dirty="0">
              <a:solidFill>
                <a:schemeClr val="tx1"/>
              </a:solidFill>
            </a:endParaRPr>
          </a:p>
          <a:p>
            <a:pPr lvl="1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37</a:t>
            </a:fld>
            <a:endParaRPr lang="cs-CZ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Půdní typy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2249424"/>
            <a:ext cx="8363272" cy="4325112"/>
          </a:xfrm>
        </p:spPr>
        <p:txBody>
          <a:bodyPr/>
          <a:lstStyle/>
          <a:p>
            <a:r>
              <a:rPr lang="cs-CZ" dirty="0"/>
              <a:t>Rozdělení půd podle půdního profilu =</a:t>
            </a:r>
          </a:p>
          <a:p>
            <a:pPr>
              <a:buNone/>
            </a:pPr>
            <a:r>
              <a:rPr lang="cs-CZ" dirty="0"/>
              <a:t>	vertikální průřez půdou</a:t>
            </a:r>
          </a:p>
          <a:p>
            <a:r>
              <a:rPr lang="cs-CZ" dirty="0"/>
              <a:t>Půdní profil je tvořen horizonty:</a:t>
            </a:r>
            <a:endParaRPr lang="cs-CZ" dirty="0">
              <a:solidFill>
                <a:schemeClr val="tx1"/>
              </a:solidFill>
            </a:endParaRPr>
          </a:p>
          <a:p>
            <a:pPr lvl="1"/>
            <a:r>
              <a:rPr lang="cs-CZ" dirty="0">
                <a:solidFill>
                  <a:schemeClr val="tx1"/>
                </a:solidFill>
              </a:rPr>
              <a:t>A  - humusový horizont a organická hmota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B – obohacený horizont o živiny splavené</a:t>
            </a:r>
          </a:p>
          <a:p>
            <a:pPr lvl="1">
              <a:buNone/>
            </a:pPr>
            <a:r>
              <a:rPr lang="cs-CZ" dirty="0">
                <a:solidFill>
                  <a:schemeClr val="tx1"/>
                </a:solidFill>
              </a:rPr>
              <a:t>	z humusového horizontu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C – matečná hornina</a:t>
            </a:r>
          </a:p>
        </p:txBody>
      </p:sp>
      <p:pic>
        <p:nvPicPr>
          <p:cNvPr id="4" name="Zástupný symbol pro obsah 5" descr="ob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49299" y="271942"/>
            <a:ext cx="1794701" cy="6586058"/>
          </a:xfrm>
          <a:prstGeom prst="rect">
            <a:avLst/>
          </a:prstGeom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38</a:t>
            </a:fld>
            <a:endParaRPr lang="cs-CZ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7346" name="Picture 2" descr="Půdní typy v ČR Systematický soupis půd v ČR - ppt stáhnout"/>
          <p:cNvPicPr>
            <a:picLocks noChangeAspect="1" noChangeArrowheads="1"/>
          </p:cNvPicPr>
          <p:nvPr/>
        </p:nvPicPr>
        <p:blipFill>
          <a:blip r:embed="rId2" cstate="print"/>
          <a:srcRect t="5250" b="13901"/>
          <a:stretch>
            <a:fillRect/>
          </a:stretch>
        </p:blipFill>
        <p:spPr bwMode="auto">
          <a:xfrm>
            <a:off x="539552" y="1052736"/>
            <a:ext cx="8244408" cy="4999133"/>
          </a:xfrm>
          <a:prstGeom prst="rect">
            <a:avLst/>
          </a:prstGeom>
          <a:noFill/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39</a:t>
            </a:fld>
            <a:endParaRPr lang="cs-CZ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cs-CZ" dirty="0"/>
              <a:t>Světové ekologické problémy</a:t>
            </a:r>
            <a:br>
              <a:rPr lang="cs-CZ" dirty="0"/>
            </a:br>
            <a:r>
              <a:rPr lang="cs-CZ" sz="3100" dirty="0"/>
              <a:t>Vysoká spotřeba energií </a:t>
            </a:r>
            <a:br>
              <a:rPr lang="cs-CZ" dirty="0"/>
            </a:br>
            <a:br>
              <a:rPr lang="cs-CZ" dirty="0"/>
            </a:br>
            <a:endParaRPr lang="cs-CZ" sz="3100" dirty="0"/>
          </a:p>
        </p:txBody>
      </p:sp>
      <p:sp>
        <p:nvSpPr>
          <p:cNvPr id="21506" name="AutoShape 2" descr="Jak funguje jaderná elektrárna a jaké výhody přináší jaderná energie |  epet.c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1508" name="AutoShape 4" descr="Jak funguje jaderná elektrárna a jaké výhody přináší jaderná energie |  epet.c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1510" name="AutoShape 6" descr="Jak funguje jaderná elektrárna a jaké výhody přináší jaderná energie |  epet.c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1513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132856"/>
            <a:ext cx="5818536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délník 6"/>
          <p:cNvSpPr/>
          <p:nvPr/>
        </p:nvSpPr>
        <p:spPr>
          <a:xfrm>
            <a:off x="1979712" y="2204864"/>
            <a:ext cx="1080120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4</a:t>
            </a:fld>
            <a:endParaRPr lang="cs-CZ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cs-CZ" dirty="0"/>
              <a:t>Závěr</a:t>
            </a:r>
            <a:br>
              <a:rPr lang="cs-CZ" dirty="0"/>
            </a:br>
            <a:endParaRPr lang="cs-CZ" dirty="0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 cstate="print"/>
          <a:srcRect l="3040" t="15375" r="34975" b="9813"/>
          <a:stretch>
            <a:fillRect/>
          </a:stretch>
        </p:blipFill>
        <p:spPr bwMode="auto">
          <a:xfrm>
            <a:off x="395536" y="1124744"/>
            <a:ext cx="8064896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l="7187" t="20672" r="85065" b="67890"/>
          <a:stretch>
            <a:fillRect/>
          </a:stretch>
        </p:blipFill>
        <p:spPr bwMode="auto">
          <a:xfrm>
            <a:off x="6948264" y="5949280"/>
            <a:ext cx="1656184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40</a:t>
            </a:fld>
            <a:endParaRPr lang="cs-CZ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cs-CZ" dirty="0"/>
              <a:t>Vláhové poměry v půdě v ČR</a:t>
            </a:r>
            <a:br>
              <a:rPr lang="cs-CZ" dirty="0"/>
            </a:br>
            <a:r>
              <a:rPr lang="cs-CZ" sz="3100" dirty="0"/>
              <a:t>Vlastnosti půdy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532888"/>
            <a:ext cx="8229600" cy="4325112"/>
          </a:xfrm>
        </p:spPr>
        <p:txBody>
          <a:bodyPr/>
          <a:lstStyle/>
          <a:p>
            <a:r>
              <a:rPr lang="cs-CZ" dirty="0"/>
              <a:t>Fyzikální – hustota půdy, objemová hmotnost, pórovitost, vodní a vzdušná kapacita půdy</a:t>
            </a:r>
          </a:p>
          <a:p>
            <a:r>
              <a:rPr lang="cs-CZ" dirty="0"/>
              <a:t>Chemické – voda, kyselina uhličitá, vápník </a:t>
            </a:r>
          </a:p>
          <a:p>
            <a:r>
              <a:rPr lang="cs-CZ" dirty="0"/>
              <a:t>Biologické – </a:t>
            </a:r>
            <a:r>
              <a:rPr lang="cs-CZ" dirty="0" err="1"/>
              <a:t>makroedafon</a:t>
            </a:r>
            <a:r>
              <a:rPr lang="cs-CZ" dirty="0"/>
              <a:t> (myši, krtci), </a:t>
            </a:r>
            <a:r>
              <a:rPr lang="cs-CZ" dirty="0" err="1"/>
              <a:t>mezoedafon</a:t>
            </a:r>
            <a:r>
              <a:rPr lang="cs-CZ" dirty="0"/>
              <a:t> (hmyz a jeho larvy), </a:t>
            </a:r>
            <a:r>
              <a:rPr lang="cs-CZ" dirty="0" err="1"/>
              <a:t>mikroedafon</a:t>
            </a:r>
            <a:r>
              <a:rPr lang="cs-CZ" dirty="0"/>
              <a:t> (bakterie, houby, prvoci)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41</a:t>
            </a:fld>
            <a:endParaRPr lang="cs-CZ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cs-CZ" dirty="0"/>
              <a:t>Vláhové poměry v půdě v ČR</a:t>
            </a:r>
            <a:br>
              <a:rPr lang="cs-CZ" dirty="0"/>
            </a:br>
            <a:r>
              <a:rPr lang="cs-CZ" sz="3100" dirty="0"/>
              <a:t>Deficit půdní vláhy v letech </a:t>
            </a:r>
            <a:r>
              <a:rPr lang="en-US" sz="3100" dirty="0"/>
              <a:t>2019 a 2020 v mm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1547664" y="2204864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Podzim</a:t>
            </a:r>
            <a:r>
              <a:rPr lang="en-US" dirty="0"/>
              <a:t> 2019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6012160" y="2204864"/>
            <a:ext cx="1552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Podzim</a:t>
            </a:r>
            <a:r>
              <a:rPr lang="en-US" dirty="0"/>
              <a:t> 2020</a:t>
            </a:r>
            <a:endParaRPr lang="cs-CZ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0074" y="3140968"/>
            <a:ext cx="451392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140968"/>
            <a:ext cx="4624636" cy="3510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42</a:t>
            </a:fld>
            <a:endParaRPr lang="cs-CZ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cs-CZ" dirty="0"/>
              <a:t>Vláhové poměry v půdě na Znojemsku</a:t>
            </a:r>
            <a:br>
              <a:rPr lang="cs-CZ" dirty="0"/>
            </a:br>
            <a:r>
              <a:rPr lang="cs-CZ" sz="3100" dirty="0"/>
              <a:t>Průměrná teplota a srážky v jednotlivých měsících (1855 – 2018) </a:t>
            </a:r>
            <a:br>
              <a:rPr lang="cs-CZ" dirty="0"/>
            </a:br>
            <a:endParaRPr lang="cs-CZ" dirty="0"/>
          </a:p>
        </p:txBody>
      </p:sp>
      <p:pic>
        <p:nvPicPr>
          <p:cNvPr id="8" name="Picture 2" descr="Data tabulky a grafy, měsíční a roční klimatické podmínky v Znojmo Česko."/>
          <p:cNvPicPr>
            <a:picLocks noChangeAspect="1" noChangeArrowheads="1"/>
          </p:cNvPicPr>
          <p:nvPr/>
        </p:nvPicPr>
        <p:blipFill>
          <a:blip r:embed="rId2" cstate="print"/>
          <a:srcRect t="10584" b="3233"/>
          <a:stretch>
            <a:fillRect/>
          </a:stretch>
        </p:blipFill>
        <p:spPr bwMode="auto">
          <a:xfrm>
            <a:off x="762000" y="2492896"/>
            <a:ext cx="7620000" cy="4104456"/>
          </a:xfrm>
          <a:prstGeom prst="rect">
            <a:avLst/>
          </a:prstGeom>
          <a:noFill/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43</a:t>
            </a:fld>
            <a:endParaRPr lang="cs-CZ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cs-CZ" dirty="0"/>
              <a:t>Vláhové poměry v půdě v ČR</a:t>
            </a:r>
            <a:br>
              <a:rPr lang="cs-CZ" dirty="0"/>
            </a:br>
            <a:r>
              <a:rPr lang="cs-CZ" sz="3100" dirty="0"/>
              <a:t>Odhadované dopady na výnos hlavních plodin       v závislosti na intenzitě sucha v červenci 2019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068960"/>
            <a:ext cx="4575016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996952"/>
            <a:ext cx="4321968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ovéPole 9"/>
          <p:cNvSpPr txBox="1"/>
          <p:nvPr/>
        </p:nvSpPr>
        <p:spPr>
          <a:xfrm>
            <a:off x="683568" y="2420888"/>
            <a:ext cx="175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Intenzita sucha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292080" y="2420888"/>
            <a:ext cx="1951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Ovlivnění výnosu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44</a:t>
            </a:fld>
            <a:endParaRPr lang="cs-CZ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cs-CZ" dirty="0"/>
              <a:t>Vláhové poměry v půdě v ČR</a:t>
            </a:r>
            <a:br>
              <a:rPr lang="cs-CZ" dirty="0"/>
            </a:br>
            <a:r>
              <a:rPr lang="cs-CZ" sz="3100" dirty="0"/>
              <a:t>Vliv člověka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276872"/>
            <a:ext cx="8229600" cy="4325112"/>
          </a:xfrm>
        </p:spPr>
        <p:txBody>
          <a:bodyPr/>
          <a:lstStyle/>
          <a:p>
            <a:r>
              <a:rPr lang="cs-CZ" dirty="0"/>
              <a:t>Nevhodné, volné osevní postupy, monokultury</a:t>
            </a:r>
          </a:p>
          <a:p>
            <a:r>
              <a:rPr lang="cs-CZ" dirty="0"/>
              <a:t>Malý podíl VLP (louky, pastviny, jeteloviny)</a:t>
            </a:r>
          </a:p>
          <a:p>
            <a:r>
              <a:rPr lang="cs-CZ" dirty="0"/>
              <a:t>Velké půdní celky</a:t>
            </a:r>
          </a:p>
          <a:p>
            <a:r>
              <a:rPr lang="cs-CZ" dirty="0"/>
              <a:t>Dlouhá doba bez vegetačního pokryvu</a:t>
            </a:r>
          </a:p>
          <a:p>
            <a:r>
              <a:rPr lang="cs-CZ" dirty="0"/>
              <a:t>Původní meliorace, dnes z části nefunkční</a:t>
            </a:r>
          </a:p>
          <a:p>
            <a:r>
              <a:rPr lang="cs-CZ" dirty="0"/>
              <a:t>Nízké využívání závlah</a:t>
            </a:r>
          </a:p>
          <a:p>
            <a:r>
              <a:rPr lang="cs-CZ" dirty="0"/>
              <a:t>Zpracování půdy v nevhodném fyzikálním stavu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45</a:t>
            </a:fld>
            <a:endParaRPr lang="cs-CZ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cs-CZ" dirty="0"/>
              <a:t>Vláhové poměry v půdě v ČR</a:t>
            </a:r>
            <a:br>
              <a:rPr lang="cs-CZ" dirty="0"/>
            </a:br>
            <a:r>
              <a:rPr lang="cs-CZ" sz="3100" dirty="0"/>
              <a:t>Vliv člověka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276872"/>
            <a:ext cx="8229600" cy="4325112"/>
          </a:xfrm>
        </p:spPr>
        <p:txBody>
          <a:bodyPr/>
          <a:lstStyle/>
          <a:p>
            <a:pPr algn="just"/>
            <a:r>
              <a:rPr lang="cs-CZ" dirty="0"/>
              <a:t>Nízké využívání ZH a </a:t>
            </a:r>
            <a:r>
              <a:rPr lang="cs-CZ" dirty="0" err="1"/>
              <a:t>půdoochranných</a:t>
            </a:r>
            <a:r>
              <a:rPr lang="cs-CZ" dirty="0"/>
              <a:t> technologií</a:t>
            </a:r>
          </a:p>
          <a:p>
            <a:pPr algn="just"/>
            <a:r>
              <a:rPr lang="cs-CZ" dirty="0"/>
              <a:t>Masivní využívání pesticidních látek a umělých hnojiv</a:t>
            </a:r>
          </a:p>
          <a:p>
            <a:pPr algn="just"/>
            <a:r>
              <a:rPr lang="cs-CZ" dirty="0"/>
              <a:t>Nevhodná těžká mechanizace, množství přejezdů po poli</a:t>
            </a:r>
          </a:p>
          <a:p>
            <a:pPr algn="just"/>
            <a:r>
              <a:rPr lang="cs-CZ" dirty="0"/>
              <a:t>Využití minimalizačních technologií na úkor konvenčního zpracování půdy</a:t>
            </a:r>
          </a:p>
          <a:p>
            <a:pPr algn="just"/>
            <a:r>
              <a:rPr lang="cs-CZ" dirty="0"/>
              <a:t>Používání kyselých hnojiv</a:t>
            </a:r>
          </a:p>
          <a:p>
            <a:pPr algn="just">
              <a:buNone/>
            </a:pPr>
            <a:endParaRPr lang="cs-CZ" dirty="0"/>
          </a:p>
          <a:p>
            <a:pPr algn="just"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46</a:t>
            </a:fld>
            <a:endParaRPr lang="cs-CZ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dirty="0"/>
              <a:t>Vláhové poměry v půdě v ČR</a:t>
            </a:r>
            <a:br>
              <a:rPr lang="cs-CZ" sz="3600" dirty="0"/>
            </a:br>
            <a:r>
              <a:rPr lang="cs-CZ" sz="3100" dirty="0"/>
              <a:t>Obsah vody v půdě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je ovlivňován OL v půdě, klimatickými podmínkami, fyzikálními vlastnostmi půdy, svažitostí pozemku, půdním druhem a typem, předplodinou a dále pak zpracováním půdy.</a:t>
            </a:r>
          </a:p>
        </p:txBody>
      </p:sp>
      <p:pic>
        <p:nvPicPr>
          <p:cNvPr id="25602" name="Picture 2" descr="Organická hmota v půdě očima zemědělce | Úro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4113376"/>
            <a:ext cx="4053333" cy="2700000"/>
          </a:xfrm>
          <a:prstGeom prst="rect">
            <a:avLst/>
          </a:prstGeom>
          <a:noFill/>
        </p:spPr>
      </p:pic>
      <p:pic>
        <p:nvPicPr>
          <p:cNvPr id="25604" name="Picture 4" descr="Terrix DUAL, výborné zapravení zbytků po zrnové kukuřici - Farme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8012" y="4113376"/>
            <a:ext cx="5062500" cy="2700000"/>
          </a:xfrm>
          <a:prstGeom prst="rect">
            <a:avLst/>
          </a:prstGeom>
          <a:noFill/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47</a:t>
            </a:fld>
            <a:endParaRPr lang="cs-CZ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786880"/>
          </a:xfrm>
        </p:spPr>
        <p:txBody>
          <a:bodyPr>
            <a:normAutofit fontScale="90000"/>
          </a:bodyPr>
          <a:lstStyle/>
          <a:p>
            <a:r>
              <a:rPr lang="cs-CZ" dirty="0"/>
              <a:t>Zpracování půdy a úprava vláhových podmínek</a:t>
            </a:r>
            <a:br>
              <a:rPr lang="cs-CZ" dirty="0"/>
            </a:br>
            <a:r>
              <a:rPr lang="cs-CZ" dirty="0"/>
              <a:t> </a:t>
            </a:r>
            <a:r>
              <a:rPr lang="cs-CZ" sz="3100" dirty="0"/>
              <a:t>Nejčastěji používané způsoby 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132856"/>
            <a:ext cx="8229600" cy="4325112"/>
          </a:xfrm>
        </p:spPr>
        <p:txBody>
          <a:bodyPr/>
          <a:lstStyle/>
          <a:p>
            <a:r>
              <a:rPr lang="cs-CZ" dirty="0"/>
              <a:t>Mělké kypření (talířové nebo radličkové)</a:t>
            </a:r>
          </a:p>
          <a:p>
            <a:r>
              <a:rPr lang="cs-CZ" dirty="0"/>
              <a:t>Hloubkové kypření (kypřiče)</a:t>
            </a:r>
          </a:p>
          <a:p>
            <a:r>
              <a:rPr lang="cs-CZ" dirty="0" err="1"/>
              <a:t>Půdoochranné</a:t>
            </a:r>
            <a:r>
              <a:rPr lang="cs-CZ" dirty="0"/>
              <a:t> zpracování (přímé setí do nezpracované půdy)</a:t>
            </a:r>
          </a:p>
          <a:p>
            <a:r>
              <a:rPr lang="cs-CZ" dirty="0"/>
              <a:t>Pásové zpracování</a:t>
            </a:r>
          </a:p>
          <a:p>
            <a:r>
              <a:rPr lang="cs-CZ" dirty="0"/>
              <a:t>Orba</a:t>
            </a:r>
          </a:p>
          <a:p>
            <a:endParaRPr lang="cs-CZ" dirty="0"/>
          </a:p>
        </p:txBody>
      </p:sp>
      <p:pic>
        <p:nvPicPr>
          <p:cNvPr id="24578" name="Picture 2" descr="https://www.agrokonzulta.cz/files/images/csm_Foto_1_dd09da0ee1.jpg"/>
          <p:cNvPicPr>
            <a:picLocks noChangeAspect="1" noChangeArrowheads="1"/>
          </p:cNvPicPr>
          <p:nvPr/>
        </p:nvPicPr>
        <p:blipFill>
          <a:blip r:embed="rId2" cstate="print"/>
          <a:srcRect l="4273" b="13277"/>
          <a:stretch>
            <a:fillRect/>
          </a:stretch>
        </p:blipFill>
        <p:spPr bwMode="auto">
          <a:xfrm>
            <a:off x="4211960" y="3501008"/>
            <a:ext cx="4838977" cy="3284984"/>
          </a:xfrm>
          <a:prstGeom prst="rect">
            <a:avLst/>
          </a:prstGeom>
          <a:noFill/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48</a:t>
            </a:fld>
            <a:endParaRPr lang="cs-CZ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NEDOSTATEK VLÁHY JE POUZE JEDNÍM Z MNOHA PROJEVŮ | AGRI C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5750" y="2492896"/>
            <a:ext cx="5140621" cy="4270252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858888"/>
          </a:xfrm>
        </p:spPr>
        <p:txBody>
          <a:bodyPr>
            <a:normAutofit fontScale="90000"/>
          </a:bodyPr>
          <a:lstStyle/>
          <a:p>
            <a:r>
              <a:rPr lang="cs-CZ" dirty="0"/>
              <a:t>Zpracování půdy a úprava vláhových podmínek </a:t>
            </a:r>
            <a:br>
              <a:rPr lang="cs-CZ" dirty="0"/>
            </a:br>
            <a:r>
              <a:rPr lang="cs-CZ" sz="3100" dirty="0"/>
              <a:t>Ovlivnění velikosti kořenového systému                v závislosti na zpracování půdy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49</a:t>
            </a:fld>
            <a:endParaRPr lang="cs-CZ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Rozmanitost života na Zemi ve všech jeho formách</a:t>
            </a:r>
          </a:p>
          <a:p>
            <a:pPr algn="just" fontAlgn="t"/>
            <a:r>
              <a:rPr lang="cs-CZ" dirty="0"/>
              <a:t>Změny ve využívání půdy (např. odlesňování, intenzivní monokultury, urbanizace)</a:t>
            </a:r>
          </a:p>
          <a:p>
            <a:pPr algn="just" fontAlgn="t"/>
            <a:r>
              <a:rPr lang="cs-CZ" dirty="0"/>
              <a:t>Přímé vybíjení nadměrným lovem nebo rybolovem</a:t>
            </a:r>
          </a:p>
          <a:p>
            <a:pPr algn="just" fontAlgn="t"/>
            <a:r>
              <a:rPr lang="cs-CZ" dirty="0"/>
              <a:t>Změna klimatu</a:t>
            </a:r>
          </a:p>
          <a:p>
            <a:pPr algn="just" fontAlgn="t"/>
            <a:r>
              <a:rPr lang="cs-CZ" dirty="0"/>
              <a:t>Znečištění</a:t>
            </a: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467544" y="1052736"/>
            <a:ext cx="8229600" cy="1066800"/>
          </a:xfrm>
          <a:prstGeom prst="rect">
            <a:avLst/>
          </a:prstGeom>
        </p:spPr>
        <p:txBody>
          <a:bodyPr vert="horz" anchor="ctr"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Světové ekologické problémy</a:t>
            </a:r>
            <a:br>
              <a:rPr kumimoji="0" lang="cs-CZ" sz="4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cs-CZ" sz="31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Snižování biologické rozmanitosti (biodiverzity)</a:t>
            </a:r>
            <a:endParaRPr kumimoji="0" lang="cs-CZ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482" name="Picture 2" descr="Přírodní rezervace Centrální Surinam: Místo, kam lidská noha nevkročila… |  100+1 zahraniční zajímavo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4509120"/>
            <a:ext cx="3270276" cy="2180184"/>
          </a:xfrm>
          <a:prstGeom prst="rect">
            <a:avLst/>
          </a:prstGeom>
          <a:noFill/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5</a:t>
            </a:fld>
            <a:endParaRPr lang="cs-CZ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dirty="0"/>
              <a:t>Zpracování půdy a úprava vláhových podmínek </a:t>
            </a:r>
            <a:br>
              <a:rPr lang="cs-CZ" sz="3600" dirty="0"/>
            </a:br>
            <a:r>
              <a:rPr lang="cs-CZ" sz="3100" dirty="0"/>
              <a:t>Vsakování vody do půdy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4081640"/>
          </a:xfrm>
        </p:spPr>
        <p:txBody>
          <a:bodyPr/>
          <a:lstStyle/>
          <a:p>
            <a:pPr algn="just"/>
            <a:r>
              <a:rPr lang="cs-CZ" dirty="0"/>
              <a:t>Všechny druhy zpracování půdy mají za úkol upravit F, CH a B vlastnosti půdy.</a:t>
            </a:r>
          </a:p>
          <a:p>
            <a:pPr algn="just"/>
            <a:r>
              <a:rPr lang="cs-CZ" dirty="0"/>
              <a:t>Vzhledem k tomu, že se na našich polích opakují dlouhodobé přísušky s krátkými obdobími intenzivního deště musíme volit vhodné způsoby zpracování půdy (květen – září).</a:t>
            </a:r>
          </a:p>
          <a:p>
            <a:pPr algn="just"/>
            <a:r>
              <a:rPr lang="cs-CZ" dirty="0"/>
              <a:t>Z různých pokusů vyplývá, že různé druhy zpracování půdy mají vliv na výši vsaku (infiltrace).</a:t>
            </a:r>
          </a:p>
          <a:p>
            <a:pPr algn="just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50</a:t>
            </a:fld>
            <a:endParaRPr lang="cs-CZ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3709447"/>
            <a:ext cx="4214217" cy="3148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373088"/>
          </a:xfrm>
        </p:spPr>
        <p:txBody>
          <a:bodyPr>
            <a:normAutofit fontScale="90000"/>
          </a:bodyPr>
          <a:lstStyle/>
          <a:p>
            <a:r>
              <a:rPr lang="cs-CZ" dirty="0"/>
              <a:t>Zpracování půdy a úprava vláhových podmínek </a:t>
            </a:r>
            <a:br>
              <a:rPr lang="cs-CZ" dirty="0"/>
            </a:br>
            <a:r>
              <a:rPr lang="cs-CZ" sz="3100" dirty="0"/>
              <a:t>Vsakování vody do půdy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Mělké kypření povrchové vrstvy podporuje nejvyšší rychlost vsakování.</a:t>
            </a:r>
          </a:p>
          <a:p>
            <a:pPr algn="just"/>
            <a:r>
              <a:rPr lang="cs-CZ" dirty="0"/>
              <a:t>Hloubkové kypření – rychlost vsakování je menší.</a:t>
            </a:r>
          </a:p>
          <a:p>
            <a:pPr algn="just"/>
            <a:r>
              <a:rPr lang="cs-CZ" dirty="0"/>
              <a:t>Orba – rychlost </a:t>
            </a:r>
          </a:p>
          <a:p>
            <a:pPr algn="just">
              <a:buNone/>
            </a:pPr>
            <a:r>
              <a:rPr lang="cs-CZ" dirty="0"/>
              <a:t>	vsakování do </a:t>
            </a:r>
          </a:p>
          <a:p>
            <a:pPr algn="just">
              <a:buNone/>
            </a:pPr>
            <a:r>
              <a:rPr lang="cs-CZ" dirty="0"/>
              <a:t>   podorničí je nejnižší.</a:t>
            </a:r>
          </a:p>
        </p:txBody>
      </p:sp>
      <p:sp>
        <p:nvSpPr>
          <p:cNvPr id="21506" name="AutoShape 2" descr="Negativní vlivy zhutnění půd a soustava opatření k jejich odstraněn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1508" name="AutoShape 4" descr="Negativní vlivy zhutnění půd a soustava opatření k jejich odstraněn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1510" name="AutoShape 6" descr="Negativní vlivy zhutnění půd a soustava opatření k jejich odstraněn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1512" name="AutoShape 8" descr="Negativní vlivy zhutnění půd a soustava opatření k jejich odstraněn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51</a:t>
            </a:fld>
            <a:endParaRPr lang="cs-CZ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1301080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Zpracování půdy a úprava vláhových podmínek – </a:t>
            </a:r>
            <a:r>
              <a:rPr lang="cs-CZ" sz="3100" dirty="0"/>
              <a:t>Povrchový odtok vody při bouřce koncem května u porostu kukuřice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 descr="Graf 1: Povrchový odtok vody při bouřce koncem května (4 varianty založení porostu kukuřice) Varianty: 1 - Konvenční technologie s orbou, 2 - Orba, ochranná podplodina (ozimé tritikale zaseté na jaře), 3 - Bez orby, podmítka na střední hloubku, na jaře předseťová příprava, 4 - Bez orby, vymrzající meziplodina, bez jarní předseťové přípravy půdy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0731" y="2564904"/>
            <a:ext cx="6702539" cy="41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52</a:t>
            </a:fld>
            <a:endParaRPr lang="cs-CZ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dirty="0"/>
              <a:t>Zpracování půdy a úprava vláhových podmínek - </a:t>
            </a:r>
            <a:r>
              <a:rPr lang="cs-CZ" sz="3100" dirty="0"/>
              <a:t>Smyv zeminy při bouřce koncem května u porostu kukuřice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Graf 2: Smyv zeminy při bouřce koncem května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564904"/>
            <a:ext cx="6768321" cy="41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53</a:t>
            </a:fld>
            <a:endParaRPr lang="cs-CZ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507288" cy="1373088"/>
          </a:xfrm>
        </p:spPr>
        <p:txBody>
          <a:bodyPr>
            <a:normAutofit fontScale="90000"/>
          </a:bodyPr>
          <a:lstStyle/>
          <a:p>
            <a:r>
              <a:rPr lang="cs-CZ" dirty="0"/>
              <a:t>Zpracování půdy a úprava vláhových podmínek - </a:t>
            </a:r>
            <a:r>
              <a:rPr lang="cs-CZ" sz="3100" dirty="0"/>
              <a:t>Omezení sucha a eroze zpracováním půdy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Zakládání plodin do mulče – převážně na jaře, lze kombinovat s hnojením pod patu.</a:t>
            </a:r>
          </a:p>
        </p:txBody>
      </p:sp>
      <p:pic>
        <p:nvPicPr>
          <p:cNvPr id="17410" name="Picture 2" descr="https://www.uroda.cz/wp-content/uploads/sites/4/2020/01/1211f5-608x4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356992"/>
            <a:ext cx="4128459" cy="3096344"/>
          </a:xfrm>
          <a:prstGeom prst="rect">
            <a:avLst/>
          </a:prstGeom>
          <a:noFill/>
        </p:spPr>
      </p:pic>
      <p:pic>
        <p:nvPicPr>
          <p:cNvPr id="17412" name="Picture 4" descr="Zonální aplikace hnojiv při setí ozimé řepky - Články - Agromanuál.c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3356992"/>
            <a:ext cx="2948569" cy="3096000"/>
          </a:xfrm>
          <a:prstGeom prst="rect">
            <a:avLst/>
          </a:prstGeom>
          <a:noFill/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54</a:t>
            </a:fld>
            <a:endParaRPr lang="cs-CZ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435280" cy="1517104"/>
          </a:xfrm>
        </p:spPr>
        <p:txBody>
          <a:bodyPr>
            <a:normAutofit fontScale="90000"/>
          </a:bodyPr>
          <a:lstStyle/>
          <a:p>
            <a:r>
              <a:rPr lang="cs-CZ" dirty="0"/>
              <a:t>Zpracování půdy a úprava vláhových podmínek – </a:t>
            </a:r>
            <a:r>
              <a:rPr lang="cs-CZ" sz="3100" dirty="0"/>
              <a:t>Omezení sucha a eroze zpracováním půdy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Plečkování plodin – u širokořádkových plodin vytvářet hrubou povrchovou strukturu půdy, větší částice se hůře rozplavují.</a:t>
            </a:r>
          </a:p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99" y="3717031"/>
            <a:ext cx="3117626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4108" y="3717032"/>
            <a:ext cx="3692308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55</a:t>
            </a:fld>
            <a:endParaRPr lang="cs-CZ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507288" cy="1229072"/>
          </a:xfrm>
        </p:spPr>
        <p:txBody>
          <a:bodyPr>
            <a:normAutofit fontScale="90000"/>
          </a:bodyPr>
          <a:lstStyle/>
          <a:p>
            <a:r>
              <a:rPr lang="cs-CZ" dirty="0"/>
              <a:t>Zpracování půdy a úprava vláhových podmínek – </a:t>
            </a:r>
            <a:r>
              <a:rPr lang="cs-CZ" sz="3100" dirty="0"/>
              <a:t>Omezení sucha a eroze zpracováním půdy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Důlkování – lze využít u širokořádkových plodin či u brambor, vytváříme je na povrchu hrůbků     a nekolejových brázdách brambor.</a:t>
            </a:r>
          </a:p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717032"/>
            <a:ext cx="4390899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717032"/>
            <a:ext cx="3665105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56</a:t>
            </a:fld>
            <a:endParaRPr lang="cs-CZ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Pásové zpracování půdy – „</a:t>
            </a:r>
            <a:r>
              <a:rPr lang="cs-CZ" dirty="0" err="1"/>
              <a:t>strip</a:t>
            </a:r>
            <a:r>
              <a:rPr lang="cs-CZ" dirty="0"/>
              <a:t> – </a:t>
            </a:r>
            <a:r>
              <a:rPr lang="cs-CZ" dirty="0" err="1"/>
              <a:t>till</a:t>
            </a:r>
            <a:r>
              <a:rPr lang="cs-CZ" dirty="0"/>
              <a:t>“ – omezuje vodní erozi, snižuje výpar vody z půdy   a zlepšuje bilanci OL v půdě.</a:t>
            </a:r>
          </a:p>
          <a:p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573016"/>
            <a:ext cx="3600400" cy="3354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293096"/>
            <a:ext cx="4015910" cy="17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507288" cy="1373088"/>
          </a:xfrm>
        </p:spPr>
        <p:txBody>
          <a:bodyPr>
            <a:normAutofit fontScale="90000"/>
          </a:bodyPr>
          <a:lstStyle/>
          <a:p>
            <a:r>
              <a:rPr lang="cs-CZ" dirty="0"/>
              <a:t>Zpracování půdy a úprava vláhových podmínek – </a:t>
            </a:r>
            <a:r>
              <a:rPr lang="cs-CZ" sz="3100" dirty="0"/>
              <a:t>Omezení sucha a eroze zpracováním půdy</a:t>
            </a:r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57</a:t>
            </a:fld>
            <a:endParaRPr lang="cs-CZ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657704"/>
          </a:xfrm>
        </p:spPr>
        <p:txBody>
          <a:bodyPr/>
          <a:lstStyle/>
          <a:p>
            <a:pPr algn="just"/>
            <a:r>
              <a:rPr lang="cs-CZ" dirty="0"/>
              <a:t>Pěstovat směsi odrůd plodin – střídá se 2 až 5 řádků jedné plodiny, totéž u druhé. Projevuje se stabilnější výnos, zvyšuje se biodiverzita, snižuje podíl chorob a škůdců. Lze využít speciálních secích strojů s různým výsevkem a různou hloubkou setí.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3286" y="4581368"/>
            <a:ext cx="4031162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4581128"/>
            <a:ext cx="3411086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507288" cy="1229072"/>
          </a:xfrm>
        </p:spPr>
        <p:txBody>
          <a:bodyPr>
            <a:normAutofit fontScale="90000"/>
          </a:bodyPr>
          <a:lstStyle/>
          <a:p>
            <a:r>
              <a:rPr lang="cs-CZ" dirty="0"/>
              <a:t>Zpracování půdy a úprava vláhových podmínek – </a:t>
            </a:r>
            <a:r>
              <a:rPr lang="cs-CZ" sz="3100" dirty="0"/>
              <a:t>Omezení sucha a eroze zpracováním půdy</a:t>
            </a:r>
            <a:endParaRPr lang="cs-CZ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58</a:t>
            </a:fld>
            <a:endParaRPr lang="cs-CZ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344248"/>
            <a:ext cx="8229600" cy="4325112"/>
          </a:xfrm>
        </p:spPr>
        <p:txBody>
          <a:bodyPr/>
          <a:lstStyle/>
          <a:p>
            <a:pPr algn="just"/>
            <a:r>
              <a:rPr lang="cs-CZ" dirty="0"/>
              <a:t>V sušších oblastech neprovádět nadměrné kypření a provzdušňování půdy, jinak dochází    k nadměrnému rozkladu OL.</a:t>
            </a:r>
          </a:p>
          <a:p>
            <a:pPr algn="just"/>
            <a:r>
              <a:rPr lang="cs-CZ" dirty="0"/>
              <a:t>Nehnojit vysokými dávkami průmyslových hnojiv, neboť dochází ke snižování stability půdních agregátů.</a:t>
            </a:r>
          </a:p>
          <a:p>
            <a:pPr algn="just"/>
            <a:r>
              <a:rPr lang="cs-CZ" dirty="0"/>
              <a:t>Omezujeme hnojení K</a:t>
            </a:r>
            <a:r>
              <a:rPr lang="cs-CZ" baseline="30000" dirty="0"/>
              <a:t>+</a:t>
            </a:r>
            <a:r>
              <a:rPr lang="cs-CZ" dirty="0"/>
              <a:t> a NH</a:t>
            </a:r>
            <a:r>
              <a:rPr lang="cs-CZ" baseline="-25000" dirty="0"/>
              <a:t>4</a:t>
            </a:r>
            <a:r>
              <a:rPr lang="cs-CZ" baseline="30000" dirty="0"/>
              <a:t>+  </a:t>
            </a:r>
            <a:r>
              <a:rPr lang="cs-CZ" dirty="0"/>
              <a:t>za vegetace na povrch, nebezpečí zvýšené tvorby slévání             a škraloupu.</a:t>
            </a:r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507288" cy="1229072"/>
          </a:xfrm>
        </p:spPr>
        <p:txBody>
          <a:bodyPr>
            <a:normAutofit fontScale="90000"/>
          </a:bodyPr>
          <a:lstStyle/>
          <a:p>
            <a:r>
              <a:rPr lang="cs-CZ" dirty="0"/>
              <a:t>Zpracování půdy a úprava vláhových podmínek – </a:t>
            </a:r>
            <a:r>
              <a:rPr lang="cs-CZ" sz="3100" dirty="0"/>
              <a:t>Omezení sucha a eroze zpracováním půdy a hnojením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59</a:t>
            </a:fld>
            <a:endParaRPr lang="cs-CZ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cs-CZ" dirty="0"/>
              <a:t>Světové ekologické problémy</a:t>
            </a:r>
            <a:br>
              <a:rPr lang="cs-CZ" dirty="0"/>
            </a:br>
            <a:r>
              <a:rPr lang="cs-CZ" sz="3100" dirty="0"/>
              <a:t>Úbytek lesů – nižší produkce kyslíku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Snižování výměry lesů ve prospěch zemědělské výroby</a:t>
            </a:r>
          </a:p>
          <a:p>
            <a:pPr algn="just"/>
            <a:r>
              <a:rPr lang="cs-CZ" dirty="0"/>
              <a:t>Nejkoncentrovanější odlesňování se vyskytuje    v tropických deštných pralesích</a:t>
            </a:r>
          </a:p>
          <a:p>
            <a:pPr algn="just"/>
            <a:r>
              <a:rPr lang="cs-CZ" dirty="0"/>
              <a:t>Vede ke snížení biodiverzity</a:t>
            </a:r>
          </a:p>
          <a:p>
            <a:pPr algn="just"/>
            <a:r>
              <a:rPr lang="cs-CZ" dirty="0"/>
              <a:t>Pokles odstraňování CO</a:t>
            </a:r>
            <a:r>
              <a:rPr lang="cs-CZ" baseline="-25000" dirty="0"/>
              <a:t>2</a:t>
            </a:r>
            <a:r>
              <a:rPr lang="cs-CZ" dirty="0"/>
              <a:t> z atmosféry</a:t>
            </a:r>
          </a:p>
          <a:p>
            <a:pPr algn="just"/>
            <a:r>
              <a:rPr lang="cs-CZ" dirty="0"/>
              <a:t>Vyšší ohřev půdy – pohyb vzdušných mas</a:t>
            </a:r>
          </a:p>
          <a:p>
            <a:pPr algn="just"/>
            <a:r>
              <a:rPr lang="cs-CZ" dirty="0"/>
              <a:t>Nižší retenční schopnost krajiny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6</a:t>
            </a:fld>
            <a:endParaRPr lang="cs-CZ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657704"/>
          </a:xfrm>
        </p:spPr>
        <p:txBody>
          <a:bodyPr/>
          <a:lstStyle/>
          <a:p>
            <a:r>
              <a:rPr lang="cs-CZ" dirty="0"/>
              <a:t>Ostatní průmyslová hnojiva uplatňovat lokálně do kořenové zóny rostlin, využívat převážně ty, které mají pozvolné uvolňování živin.</a:t>
            </a:r>
          </a:p>
          <a:p>
            <a:r>
              <a:rPr lang="cs-CZ" dirty="0"/>
              <a:t>K vápnění používat převážně pozvolna působící vápence.</a:t>
            </a:r>
          </a:p>
          <a:p>
            <a:endParaRPr lang="cs-CZ" dirty="0"/>
          </a:p>
        </p:txBody>
      </p:sp>
      <p:pic>
        <p:nvPicPr>
          <p:cNvPr id="4" name="Picture 4" descr="Zonální aplikace hnojiv při setí ozimé řepky - Články - Agromanuál.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88624" y="2060848"/>
            <a:ext cx="2516521" cy="2642350"/>
          </a:xfrm>
          <a:prstGeom prst="rect">
            <a:avLst/>
          </a:prstGeom>
          <a:noFill/>
        </p:spPr>
      </p:pic>
      <p:pic>
        <p:nvPicPr>
          <p:cNvPr id="15362" name="Picture 2" descr="Nižší výsevky a zonální aplikace hnojiv při pěstování obilnin jako základ  precizního zemědělství | AGROjournal.c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9356" y="4221088"/>
            <a:ext cx="6945288" cy="2631614"/>
          </a:xfrm>
          <a:prstGeom prst="rect">
            <a:avLst/>
          </a:prstGeom>
          <a:noFill/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507288" cy="1229072"/>
          </a:xfrm>
        </p:spPr>
        <p:txBody>
          <a:bodyPr>
            <a:normAutofit fontScale="90000"/>
          </a:bodyPr>
          <a:lstStyle/>
          <a:p>
            <a:r>
              <a:rPr lang="cs-CZ" dirty="0"/>
              <a:t>Zpracování půdy a úprava vláhových podmínek – </a:t>
            </a:r>
            <a:r>
              <a:rPr lang="cs-CZ" sz="3100" dirty="0"/>
              <a:t>Omezení sucha a eroze zpracováním půdy a hnojením</a:t>
            </a:r>
            <a:endParaRPr lang="cs-CZ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60</a:t>
            </a:fld>
            <a:endParaRPr lang="cs-CZ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cs-CZ" dirty="0"/>
              <a:t>Možnosti řešení problémů v krajině     a půdě</a:t>
            </a:r>
            <a:br>
              <a:rPr lang="cs-CZ" dirty="0"/>
            </a:br>
            <a:r>
              <a:rPr lang="cs-CZ" sz="3100" dirty="0"/>
              <a:t>Řešení půdních problémů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2532888"/>
            <a:ext cx="8229600" cy="4325112"/>
          </a:xfrm>
        </p:spPr>
        <p:txBody>
          <a:bodyPr>
            <a:normAutofit/>
          </a:bodyPr>
          <a:lstStyle/>
          <a:p>
            <a:pPr algn="just"/>
            <a:r>
              <a:rPr lang="cs-CZ" dirty="0"/>
              <a:t>Eroze – zatravňování, střídání plodin</a:t>
            </a:r>
          </a:p>
          <a:p>
            <a:pPr algn="just"/>
            <a:r>
              <a:rPr lang="cs-CZ" dirty="0"/>
              <a:t>Úbytek půdy z důvodu výstavby – zaměřovat se na méně kvalitní místa s nevyužitou zástavbou</a:t>
            </a:r>
          </a:p>
          <a:p>
            <a:pPr algn="just"/>
            <a:r>
              <a:rPr lang="cs-CZ" dirty="0"/>
              <a:t>Utužení půdy – precizní zemědělství (minimalizace přejezdů, přesnější agrotechnické operace, zpracování v optimálním fyzikálním stavu, zkrácení </a:t>
            </a:r>
            <a:r>
              <a:rPr lang="cs-CZ" dirty="0" err="1"/>
              <a:t>meziporostního</a:t>
            </a:r>
            <a:r>
              <a:rPr lang="cs-CZ" dirty="0"/>
              <a:t> období, plošná kultivace, podrývání)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61</a:t>
            </a:fld>
            <a:endParaRPr lang="cs-CZ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cs-CZ" dirty="0"/>
              <a:t>Možnosti řešení problémů v krajině     a půdě</a:t>
            </a:r>
            <a:br>
              <a:rPr lang="cs-CZ" dirty="0"/>
            </a:br>
            <a:r>
              <a:rPr lang="cs-CZ" sz="3100" dirty="0"/>
              <a:t>Řešení půdních problémů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780928"/>
            <a:ext cx="8229600" cy="4325112"/>
          </a:xfrm>
        </p:spPr>
        <p:txBody>
          <a:bodyPr>
            <a:normAutofit/>
          </a:bodyPr>
          <a:lstStyle/>
          <a:p>
            <a:r>
              <a:rPr lang="cs-CZ" dirty="0"/>
              <a:t>Acidifikace půdy – pravidelné vápnění</a:t>
            </a:r>
          </a:p>
          <a:p>
            <a:r>
              <a:rPr lang="cs-CZ" dirty="0"/>
              <a:t>Nízký obsah organických látek v půdě – pravidelné organické hnojení, použití ZH, </a:t>
            </a:r>
            <a:r>
              <a:rPr lang="cs-CZ" dirty="0" err="1"/>
              <a:t>půdoochranné</a:t>
            </a:r>
            <a:r>
              <a:rPr lang="cs-CZ" dirty="0"/>
              <a:t> technologie</a:t>
            </a:r>
          </a:p>
          <a:p>
            <a:endParaRPr lang="cs-CZ" dirty="0"/>
          </a:p>
        </p:txBody>
      </p:sp>
      <p:pic>
        <p:nvPicPr>
          <p:cNvPr id="13314" name="Picture 2" descr="Vápnění půd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1" y="4653136"/>
            <a:ext cx="3245072" cy="2160000"/>
          </a:xfrm>
          <a:prstGeom prst="rect">
            <a:avLst/>
          </a:prstGeom>
          <a:noFill/>
        </p:spPr>
      </p:pic>
      <p:pic>
        <p:nvPicPr>
          <p:cNvPr id="13316" name="Picture 4" descr="Diskuse o česneku: Svazenka jako předplodina | Šlechtění a prodej česnek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653376"/>
            <a:ext cx="2880000" cy="2160000"/>
          </a:xfrm>
          <a:prstGeom prst="rect">
            <a:avLst/>
          </a:prstGeom>
          <a:noFill/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62</a:t>
            </a:fld>
            <a:endParaRPr lang="cs-CZ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cs-CZ" dirty="0"/>
              <a:t>Možnosti řešení problémů v krajině     a půdě</a:t>
            </a:r>
            <a:br>
              <a:rPr lang="cs-CZ" dirty="0"/>
            </a:br>
            <a:r>
              <a:rPr lang="cs-CZ" sz="3100" dirty="0"/>
              <a:t>Řešení půdních problémů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492896"/>
            <a:ext cx="8229600" cy="4613144"/>
          </a:xfrm>
        </p:spPr>
        <p:txBody>
          <a:bodyPr>
            <a:normAutofit/>
          </a:bodyPr>
          <a:lstStyle/>
          <a:p>
            <a:r>
              <a:rPr lang="cs-CZ" dirty="0"/>
              <a:t>Rozčlenění velkých půdních celků</a:t>
            </a:r>
          </a:p>
          <a:p>
            <a:r>
              <a:rPr lang="cs-CZ" dirty="0"/>
              <a:t>Pásy víceletých pícnin</a:t>
            </a:r>
          </a:p>
          <a:p>
            <a:r>
              <a:rPr lang="cs-CZ" dirty="0"/>
              <a:t>Orba proti svahu</a:t>
            </a:r>
          </a:p>
          <a:p>
            <a:r>
              <a:rPr lang="cs-CZ" dirty="0"/>
              <a:t>Svažité pozemky zatravnit nebo zalesnit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12290" name="Picture 2" descr="Milovníci vína: Rakousko - Frankovka — Česká televiz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4001" y="4329376"/>
            <a:ext cx="4415998" cy="2484000"/>
          </a:xfrm>
          <a:prstGeom prst="rect">
            <a:avLst/>
          </a:prstGeom>
          <a:noFill/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63</a:t>
            </a:fld>
            <a:endParaRPr lang="cs-CZ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cs-CZ" dirty="0"/>
              <a:t>Možnosti řešení problémů v krajině     a půdě</a:t>
            </a:r>
            <a:br>
              <a:rPr lang="cs-CZ" dirty="0"/>
            </a:br>
            <a:r>
              <a:rPr lang="cs-CZ" sz="3100" dirty="0"/>
              <a:t>Řešení půdních problémů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492896"/>
            <a:ext cx="8229600" cy="4613144"/>
          </a:xfrm>
        </p:spPr>
        <p:txBody>
          <a:bodyPr>
            <a:normAutofit/>
          </a:bodyPr>
          <a:lstStyle/>
          <a:p>
            <a:r>
              <a:rPr lang="cs-CZ" dirty="0"/>
              <a:t>Vyšší použití pásové mechanizace – nižší tlak na půdu</a:t>
            </a:r>
          </a:p>
          <a:p>
            <a:r>
              <a:rPr lang="cs-CZ" dirty="0"/>
              <a:t>Zahrádky – mulčování ZH, </a:t>
            </a:r>
            <a:r>
              <a:rPr lang="cs-CZ" dirty="0" err="1"/>
              <a:t>štěpkou</a:t>
            </a:r>
            <a:r>
              <a:rPr lang="cs-CZ" dirty="0"/>
              <a:t>, použití kompostů</a:t>
            </a:r>
          </a:p>
          <a:p>
            <a:r>
              <a:rPr lang="cs-CZ" dirty="0"/>
              <a:t>Budování větrolamů</a:t>
            </a:r>
          </a:p>
          <a:p>
            <a:r>
              <a:rPr lang="cs-CZ" dirty="0"/>
              <a:t>Budování závlah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11266" name="Picture 2" descr="Sázíme větrolamy - Sázíme budoucno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3933056"/>
            <a:ext cx="4067944" cy="2711963"/>
          </a:xfrm>
          <a:prstGeom prst="rect">
            <a:avLst/>
          </a:prstGeom>
          <a:noFill/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64</a:t>
            </a:fld>
            <a:endParaRPr lang="cs-CZ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cs-CZ" dirty="0"/>
              <a:t>Možnosti řešení problémů v krajině     a půdě</a:t>
            </a:r>
            <a:br>
              <a:rPr lang="cs-CZ" dirty="0"/>
            </a:br>
            <a:r>
              <a:rPr lang="cs-CZ" sz="3100" dirty="0"/>
              <a:t>Řešení půdních problémů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532888"/>
            <a:ext cx="8229600" cy="4325112"/>
          </a:xfrm>
        </p:spPr>
        <p:txBody>
          <a:bodyPr>
            <a:normAutofit/>
          </a:bodyPr>
          <a:lstStyle/>
          <a:p>
            <a:pPr algn="just"/>
            <a:r>
              <a:rPr lang="cs-CZ" dirty="0"/>
              <a:t>Omezování chemických přípravků, preferovat fyzikální způsoby ochrany, nepoužívat herbicidy a insekticidy, IOR.</a:t>
            </a:r>
          </a:p>
          <a:p>
            <a:pPr algn="just"/>
            <a:r>
              <a:rPr lang="cs-CZ" dirty="0"/>
              <a:t>Na zahrádkách lze nejlépe zlepšit půdu návozem lehké nebo těžké půdy, využití programu dešťovka.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10242" name="Picture 2" descr="Zachytávání dešťové vody pro zahradu i domácnost. Jak na to? | Living.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4810645"/>
            <a:ext cx="3564732" cy="2002731"/>
          </a:xfrm>
          <a:prstGeom prst="rect">
            <a:avLst/>
          </a:prstGeom>
          <a:noFill/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65</a:t>
            </a:fld>
            <a:endParaRPr lang="cs-CZ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628800"/>
            <a:ext cx="8496944" cy="850776"/>
          </a:xfrm>
        </p:spPr>
        <p:txBody>
          <a:bodyPr>
            <a:normAutofit fontScale="90000"/>
          </a:bodyPr>
          <a:lstStyle/>
          <a:p>
            <a:r>
              <a:rPr lang="cs-CZ" dirty="0"/>
              <a:t>Pokus</a:t>
            </a:r>
            <a:br>
              <a:rPr lang="cs-CZ" dirty="0"/>
            </a:br>
            <a:r>
              <a:rPr lang="cs-CZ" sz="3100" dirty="0"/>
              <a:t>Vliv zpracování půdy na výnos a ekonomiku jarního ječmene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276872"/>
            <a:ext cx="8229600" cy="4901176"/>
          </a:xfrm>
        </p:spPr>
        <p:txBody>
          <a:bodyPr/>
          <a:lstStyle/>
          <a:p>
            <a:r>
              <a:rPr lang="cs-CZ" dirty="0"/>
              <a:t>Cílem bylo posouzení mechanizačních zásahů při zpracování půdy před založením porostu jarního ječmene v roce 2020.</a:t>
            </a:r>
          </a:p>
          <a:p>
            <a:r>
              <a:rPr lang="cs-CZ" dirty="0"/>
              <a:t>Pokus probíhal na dvou pozemcích s </a:t>
            </a:r>
            <a:r>
              <a:rPr lang="cs-CZ"/>
              <a:t>lehkou        a </a:t>
            </a:r>
            <a:r>
              <a:rPr lang="cs-CZ" dirty="0"/>
              <a:t>střední půdou, na každém   z nich byly zvoleny odlišné technologie: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Klasická s orbou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Bez orby</a:t>
            </a:r>
          </a:p>
          <a:p>
            <a:r>
              <a:rPr lang="cs-CZ" dirty="0"/>
              <a:t>Byl posuzován výnos, kvalitativní parametry jarního ječmene a ekonomické zhodnocení.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66</a:t>
            </a:fld>
            <a:endParaRPr lang="cs-CZ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628800"/>
            <a:ext cx="8496944" cy="850776"/>
          </a:xfrm>
        </p:spPr>
        <p:txBody>
          <a:bodyPr>
            <a:normAutofit fontScale="90000"/>
          </a:bodyPr>
          <a:lstStyle/>
          <a:p>
            <a:r>
              <a:rPr lang="cs-CZ" dirty="0"/>
              <a:t>Pokus</a:t>
            </a:r>
            <a:br>
              <a:rPr lang="cs-CZ" dirty="0"/>
            </a:br>
            <a:r>
              <a:rPr lang="cs-CZ" sz="3100" dirty="0"/>
              <a:t>Vliv zpracování půdy na výnos a ekonomiku jarního ječmene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420888"/>
            <a:ext cx="4248472" cy="4437112"/>
          </a:xfrm>
        </p:spPr>
        <p:txBody>
          <a:bodyPr/>
          <a:lstStyle/>
          <a:p>
            <a:r>
              <a:rPr lang="cs-CZ" dirty="0"/>
              <a:t>Pozemek č. 1: Kopec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Lehká půda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Rovinná poloha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Výměra: 25 ha (125 ha)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Na polovině plochy bylo provedeno zpracování půdy            s orbou, na druhé polovině bez ní</a:t>
            </a:r>
          </a:p>
        </p:txBody>
      </p:sp>
      <p:pic>
        <p:nvPicPr>
          <p:cNvPr id="4" name="Zástupný symbol pro obsah 4" descr="kopec.jpg"/>
          <p:cNvPicPr>
            <a:picLocks noChangeAspect="1"/>
          </p:cNvPicPr>
          <p:nvPr/>
        </p:nvPicPr>
        <p:blipFill>
          <a:blip r:embed="rId2" cstate="print"/>
          <a:srcRect l="1533" r="8044"/>
          <a:stretch>
            <a:fillRect/>
          </a:stretch>
        </p:blipFill>
        <p:spPr>
          <a:xfrm>
            <a:off x="4758394" y="3035191"/>
            <a:ext cx="4316480" cy="305810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67</a:t>
            </a:fld>
            <a:endParaRPr lang="cs-CZ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628800"/>
            <a:ext cx="8496944" cy="850776"/>
          </a:xfrm>
        </p:spPr>
        <p:txBody>
          <a:bodyPr>
            <a:normAutofit fontScale="90000"/>
          </a:bodyPr>
          <a:lstStyle/>
          <a:p>
            <a:r>
              <a:rPr lang="cs-CZ" dirty="0"/>
              <a:t>Pokus</a:t>
            </a:r>
            <a:br>
              <a:rPr lang="cs-CZ" dirty="0"/>
            </a:br>
            <a:r>
              <a:rPr lang="cs-CZ" sz="3100" dirty="0"/>
              <a:t>Vliv zpracování půdy na výnos a ekonomiku jarního ječmene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348880"/>
            <a:ext cx="4392488" cy="4829168"/>
          </a:xfrm>
        </p:spPr>
        <p:txBody>
          <a:bodyPr/>
          <a:lstStyle/>
          <a:p>
            <a:r>
              <a:rPr lang="cs-CZ" dirty="0"/>
              <a:t>Pozemek č. 2: </a:t>
            </a:r>
            <a:r>
              <a:rPr lang="cs-CZ" dirty="0" err="1"/>
              <a:t>Branfeldy</a:t>
            </a:r>
            <a:endParaRPr lang="cs-CZ" dirty="0"/>
          </a:p>
          <a:p>
            <a:pPr lvl="1"/>
            <a:r>
              <a:rPr lang="cs-CZ" dirty="0">
                <a:solidFill>
                  <a:schemeClr val="tx1"/>
                </a:solidFill>
              </a:rPr>
              <a:t>Střední půda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Mírně svažitý terén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Výměra 28 ha (138 ha)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Na polovině plochy   bylo provedeno zpracování půdy             s orbou, na druhé polovině bez ní</a:t>
            </a:r>
          </a:p>
          <a:p>
            <a:pPr lvl="1"/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5" name="Zástupný symbol pro obsah 4" descr="branfeldy.jpg"/>
          <p:cNvPicPr>
            <a:picLocks noChangeAspect="1"/>
          </p:cNvPicPr>
          <p:nvPr/>
        </p:nvPicPr>
        <p:blipFill>
          <a:blip r:embed="rId2" cstate="print"/>
          <a:srcRect r="7769"/>
          <a:stretch>
            <a:fillRect/>
          </a:stretch>
        </p:blipFill>
        <p:spPr>
          <a:xfrm>
            <a:off x="4716016" y="3068960"/>
            <a:ext cx="4357718" cy="3022699"/>
          </a:xfrm>
          <a:prstGeom prst="rect">
            <a:avLst/>
          </a:prstGeom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68</a:t>
            </a:fld>
            <a:endParaRPr lang="cs-CZ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</p:nvPr>
        </p:nvGraphicFramePr>
        <p:xfrm>
          <a:off x="971600" y="692696"/>
          <a:ext cx="7344816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2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72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Zpracování půdy s orbou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Zpracování půdy bez orby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Podzim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Podmítka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Podmítka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Orba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Postřik</a:t>
                      </a:r>
                      <a:r>
                        <a:rPr lang="cs-CZ" baseline="0" dirty="0">
                          <a:solidFill>
                            <a:srgbClr val="FF0000"/>
                          </a:solidFill>
                        </a:rPr>
                        <a:t> - h</a:t>
                      </a:r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erbicidní</a:t>
                      </a:r>
                      <a:r>
                        <a:rPr lang="cs-CZ" baseline="0" dirty="0">
                          <a:solidFill>
                            <a:srgbClr val="FF0000"/>
                          </a:solidFill>
                        </a:rPr>
                        <a:t> ochrana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Zimní kypření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dirty="0"/>
                        <a:t>Jaro-léto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Hnojení NPK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Hnojení NPK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Zpracování</a:t>
                      </a:r>
                      <a:r>
                        <a:rPr lang="cs-CZ" baseline="0" dirty="0">
                          <a:solidFill>
                            <a:srgbClr val="FF0000"/>
                          </a:solidFill>
                        </a:rPr>
                        <a:t> hrubé brázdy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Kypření před</a:t>
                      </a:r>
                      <a:r>
                        <a:rPr lang="cs-CZ" baseline="0" dirty="0">
                          <a:solidFill>
                            <a:srgbClr val="FF0000"/>
                          </a:solidFill>
                        </a:rPr>
                        <a:t> setím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Příprava před</a:t>
                      </a:r>
                      <a:r>
                        <a:rPr lang="cs-CZ" baseline="0" dirty="0">
                          <a:solidFill>
                            <a:srgbClr val="FF0000"/>
                          </a:solidFill>
                        </a:rPr>
                        <a:t> setím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Setí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Setí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Postřik - herbicidní ochrana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Postřik - herbicidní ochrana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Postřik proti poléhání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Postřik proti poléhání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Postřik - fungicidní ochrana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Postřik - fungicidní ochrana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Sklizeň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Sklizeň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9" name="TextovéPole 8"/>
          <p:cNvSpPr txBox="1"/>
          <p:nvPr/>
        </p:nvSpPr>
        <p:spPr>
          <a:xfrm>
            <a:off x="251520" y="5949280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200" dirty="0"/>
              <a:t>Celkové náklady na zpracování půdy s orbou byly o necelých 500 Kč na hektar vyšší než ve druhém případě bez orby (21 200 Kč/ha).</a:t>
            </a:r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69</a:t>
            </a:fld>
            <a:endParaRPr lang="cs-CZ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cs-CZ" dirty="0"/>
              <a:t>Světové ekologické problémy</a:t>
            </a:r>
            <a:br>
              <a:rPr lang="cs-CZ" dirty="0"/>
            </a:br>
            <a:r>
              <a:rPr lang="cs-CZ" sz="3100" dirty="0"/>
              <a:t>Znečišťování ovzduší, vody a půdy</a:t>
            </a:r>
            <a:br>
              <a:rPr lang="cs-CZ" sz="3100" dirty="0"/>
            </a:br>
            <a:endParaRPr lang="cs-CZ" sz="31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90% přírodní vlivy (eroze, sopečná činnost aj.)</a:t>
            </a:r>
          </a:p>
          <a:p>
            <a:r>
              <a:rPr lang="cs-CZ" dirty="0"/>
              <a:t>10% antropogenní vlivy (doprava, průmysl)</a:t>
            </a:r>
          </a:p>
          <a:p>
            <a:r>
              <a:rPr lang="cs-CZ" dirty="0"/>
              <a:t>Koncentruje se v urbanizovaných a průmyslových oblastech</a:t>
            </a:r>
          </a:p>
          <a:p>
            <a:r>
              <a:rPr lang="cs-CZ" dirty="0"/>
              <a:t>Organické a radioaktivní látky, těžké kovy, ozón aj.</a:t>
            </a:r>
          </a:p>
        </p:txBody>
      </p:sp>
      <p:pic>
        <p:nvPicPr>
          <p:cNvPr id="18434" name="Picture 2" descr="An Inconvenient Truth: 11 Years on | by Filibuster Team | Filibuster |  Medi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4653136"/>
            <a:ext cx="2994964" cy="1993032"/>
          </a:xfrm>
          <a:prstGeom prst="rect">
            <a:avLst/>
          </a:prstGeom>
          <a:noFill/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7</a:t>
            </a:fld>
            <a:endParaRPr lang="cs-CZ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496944" cy="1642864"/>
          </a:xfrm>
        </p:spPr>
        <p:txBody>
          <a:bodyPr>
            <a:normAutofit fontScale="90000"/>
          </a:bodyPr>
          <a:lstStyle/>
          <a:p>
            <a:r>
              <a:rPr lang="cs-CZ" dirty="0"/>
              <a:t>Pokus – </a:t>
            </a:r>
            <a:r>
              <a:rPr lang="cs-CZ" sz="3100" dirty="0"/>
              <a:t>Vliv zpracování půdy na výnos a ekonomiku jarního ječmene – vyhodnocení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772816"/>
            <a:ext cx="5760640" cy="5405232"/>
          </a:xfrm>
        </p:spPr>
        <p:txBody>
          <a:bodyPr>
            <a:normAutofit lnSpcReduction="10000"/>
          </a:bodyPr>
          <a:lstStyle/>
          <a:p>
            <a:pPr algn="just"/>
            <a:r>
              <a:rPr lang="cs-CZ" dirty="0">
                <a:solidFill>
                  <a:schemeClr val="tx1"/>
                </a:solidFill>
              </a:rPr>
              <a:t>V případě zpracování půdy orbou </a:t>
            </a:r>
            <a:r>
              <a:rPr lang="cs-CZ" dirty="0"/>
              <a:t>byly náklady vyšší cca       o 500 Kč.</a:t>
            </a:r>
          </a:p>
          <a:p>
            <a:pPr algn="just"/>
            <a:r>
              <a:rPr lang="cs-CZ" dirty="0">
                <a:solidFill>
                  <a:schemeClr val="tx1"/>
                </a:solidFill>
              </a:rPr>
              <a:t> Při stejném zpracování však bylo dosaženo o 1,05 tuny/ha vyššího výnosu ječmene, což       v konečném důsledku znamená zisk cca 4</a:t>
            </a:r>
            <a:r>
              <a:rPr lang="cs-CZ" dirty="0"/>
              <a:t> 800 </a:t>
            </a:r>
            <a:r>
              <a:rPr lang="cs-CZ" dirty="0">
                <a:solidFill>
                  <a:schemeClr val="tx1"/>
                </a:solidFill>
              </a:rPr>
              <a:t>Kč/ha, a tedy konečný zisk cca 4 300 Kč/ha. </a:t>
            </a:r>
          </a:p>
          <a:p>
            <a:pPr algn="just"/>
            <a:r>
              <a:rPr lang="cs-CZ" dirty="0"/>
              <a:t>Do celkového ekonomického vyhodnocení nebyly započteny režijní náklady, odpisy strojů           a dotace. </a:t>
            </a:r>
          </a:p>
          <a:p>
            <a:pPr algn="just"/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80902" name="Picture 6" descr="Ječmen jarní | LG Seed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 flipV="1">
            <a:off x="5524164" y="2849724"/>
            <a:ext cx="4301208" cy="2723456"/>
          </a:xfrm>
          <a:prstGeom prst="rect">
            <a:avLst/>
          </a:prstGeom>
          <a:noFill/>
        </p:spPr>
      </p:pic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70</a:t>
            </a:fld>
            <a:endParaRPr lang="cs-CZ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628800"/>
            <a:ext cx="8496944" cy="850776"/>
          </a:xfrm>
        </p:spPr>
        <p:txBody>
          <a:bodyPr>
            <a:normAutofit fontScale="90000"/>
          </a:bodyPr>
          <a:lstStyle/>
          <a:p>
            <a:r>
              <a:rPr lang="cs-CZ" dirty="0"/>
              <a:t>Pokus – </a:t>
            </a:r>
            <a:r>
              <a:rPr lang="cs-CZ" sz="3100" dirty="0"/>
              <a:t>Vliv zpracování půdy na výnos a ekonomiku jarního ječmene – vyhodnocení 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348880"/>
            <a:ext cx="8208912" cy="4829168"/>
          </a:xfrm>
        </p:spPr>
        <p:txBody>
          <a:bodyPr/>
          <a:lstStyle/>
          <a:p>
            <a:r>
              <a:rPr lang="cs-CZ" dirty="0"/>
              <a:t>Kvalitativní parametry ječmene po sklizni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Všechny sledované parametry zrna indikují vyšší kvalitu zrna v případě použití klasické orby při zpracování půdy.</a:t>
            </a:r>
          </a:p>
          <a:p>
            <a:pPr lvl="1"/>
            <a:endParaRPr lang="cs-CZ" dirty="0"/>
          </a:p>
          <a:p>
            <a:pPr lvl="1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71</a:t>
            </a:fld>
            <a:endParaRPr lang="cs-CZ"/>
          </a:p>
        </p:txBody>
      </p:sp>
      <p:graphicFrame>
        <p:nvGraphicFramePr>
          <p:cNvPr id="7" name="Zástupný symbol pro obsah 6"/>
          <p:cNvGraphicFramePr>
            <a:graphicFrameLocks/>
          </p:cNvGraphicFramePr>
          <p:nvPr/>
        </p:nvGraphicFramePr>
        <p:xfrm>
          <a:off x="899592" y="3212976"/>
          <a:ext cx="7344816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Zpracování půdy   s orbou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Zpracování půdy bez orby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Vlhkost zrna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11,85 %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13,05 %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Množství proteinů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11,15 %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12,00 %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Objemová hmotnost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54,95 kg/</a:t>
                      </a:r>
                      <a:r>
                        <a:rPr lang="cs-CZ" dirty="0" err="1">
                          <a:solidFill>
                            <a:schemeClr val="tx1"/>
                          </a:solidFill>
                        </a:rPr>
                        <a:t>hl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52,05</a:t>
                      </a:r>
                      <a:r>
                        <a:rPr lang="cs-CZ" baseline="0" dirty="0">
                          <a:solidFill>
                            <a:schemeClr val="tx1"/>
                          </a:solidFill>
                        </a:rPr>
                        <a:t> kg/</a:t>
                      </a:r>
                      <a:r>
                        <a:rPr lang="cs-CZ" baseline="0" dirty="0" err="1">
                          <a:solidFill>
                            <a:schemeClr val="tx1"/>
                          </a:solidFill>
                        </a:rPr>
                        <a:t>hl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cs-CZ" dirty="0"/>
              <a:t>Závěr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204864"/>
            <a:ext cx="8229600" cy="4325112"/>
          </a:xfrm>
        </p:spPr>
        <p:txBody>
          <a:bodyPr>
            <a:normAutofit lnSpcReduction="10000"/>
          </a:bodyPr>
          <a:lstStyle/>
          <a:p>
            <a:pPr algn="just"/>
            <a:r>
              <a:rPr lang="cs-CZ" dirty="0"/>
              <a:t>Šetrné zpracování půdy</a:t>
            </a:r>
          </a:p>
          <a:p>
            <a:pPr algn="just"/>
            <a:r>
              <a:rPr lang="cs-CZ" dirty="0"/>
              <a:t>Menší půdní celky</a:t>
            </a:r>
          </a:p>
          <a:p>
            <a:pPr algn="just"/>
            <a:r>
              <a:rPr lang="cs-CZ" dirty="0"/>
              <a:t>Šetření s vodou a její zadržování v krajině            a opětovné využívání po její úpravě</a:t>
            </a:r>
          </a:p>
          <a:p>
            <a:pPr algn="just"/>
            <a:r>
              <a:rPr lang="cs-CZ" dirty="0"/>
              <a:t>Dodávání organické hmoty v jakékoliv podobě</a:t>
            </a:r>
          </a:p>
          <a:p>
            <a:pPr algn="just"/>
            <a:r>
              <a:rPr lang="cs-CZ" dirty="0"/>
              <a:t>Používání herbicidů a insekticidů v rozumné míře</a:t>
            </a:r>
          </a:p>
          <a:p>
            <a:pPr algn="just"/>
            <a:r>
              <a:rPr lang="cs-CZ" dirty="0"/>
              <a:t>Půdy krýt po co nejdelší dobu vegetačním pokryvem</a:t>
            </a:r>
          </a:p>
          <a:p>
            <a:pPr algn="just"/>
            <a:r>
              <a:rPr lang="cs-CZ" dirty="0"/>
              <a:t>Používání </a:t>
            </a:r>
            <a:r>
              <a:rPr lang="cs-CZ" dirty="0" err="1"/>
              <a:t>hydrogelů</a:t>
            </a:r>
            <a:endParaRPr lang="cs-CZ" dirty="0"/>
          </a:p>
          <a:p>
            <a:pPr algn="just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72</a:t>
            </a:fld>
            <a:endParaRPr lang="cs-CZ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Děkuji za Vaši pozornost!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73</a:t>
            </a:fld>
            <a:endParaRPr lang="cs-CZ"/>
          </a:p>
        </p:txBody>
      </p:sp>
      <p:pic>
        <p:nvPicPr>
          <p:cNvPr id="86018" name="Picture 2" descr="Vesničko má, středisková. Český venkov už dostal hodně ran - Euro.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204864"/>
            <a:ext cx="7632848" cy="4522641"/>
          </a:xfrm>
          <a:prstGeom prst="rect">
            <a:avLst/>
          </a:prstGeom>
          <a:solidFill>
            <a:srgbClr val="5F3A1B"/>
          </a:solidFill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cs-CZ" dirty="0"/>
              <a:t>Světové ekologické problémy</a:t>
            </a:r>
            <a:br>
              <a:rPr lang="cs-CZ" dirty="0"/>
            </a:br>
            <a:r>
              <a:rPr lang="cs-CZ" sz="3100" dirty="0"/>
              <a:t>Narušování ozónové vrstvy atmosféry</a:t>
            </a:r>
            <a:br>
              <a:rPr lang="cs-CZ" sz="3100" dirty="0"/>
            </a:br>
            <a:endParaRPr lang="cs-CZ" sz="31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Část stratosféry 25-35 km nad zemským povrchem</a:t>
            </a:r>
          </a:p>
          <a:p>
            <a:r>
              <a:rPr lang="cs-CZ" dirty="0"/>
              <a:t>Chrání před poškozujícím ultrafialovým zářením</a:t>
            </a:r>
          </a:p>
          <a:p>
            <a:r>
              <a:rPr lang="cs-CZ" dirty="0"/>
              <a:t>Příčiny: 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freony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metan</a:t>
            </a:r>
          </a:p>
          <a:p>
            <a:endParaRPr lang="cs-CZ" dirty="0"/>
          </a:p>
        </p:txBody>
      </p:sp>
      <p:pic>
        <p:nvPicPr>
          <p:cNvPr id="34818" name="Picture 2" descr="Ozonová díra je nejmenší v dějinách měření. Lidská zásluha to ale není,  říká NASA — ČT24 — Česká televiz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3791221"/>
            <a:ext cx="4537077" cy="3022155"/>
          </a:xfrm>
          <a:prstGeom prst="rect">
            <a:avLst/>
          </a:prstGeom>
          <a:noFill/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8</a:t>
            </a:fld>
            <a:endParaRPr lang="cs-CZ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cs-CZ" dirty="0"/>
              <a:t>Světové ekologické problémy</a:t>
            </a:r>
            <a:br>
              <a:rPr lang="cs-CZ" dirty="0"/>
            </a:br>
            <a:r>
              <a:rPr lang="cs-CZ" sz="3100" dirty="0"/>
              <a:t>Hromadění odpadu, nebezpečí odpadních látek, chemikálií a patogenních látek</a:t>
            </a:r>
            <a:br>
              <a:rPr lang="cs-CZ" sz="3100" dirty="0"/>
            </a:br>
            <a:endParaRPr lang="cs-CZ" sz="31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 plynném, kapalném a pevném stavu</a:t>
            </a:r>
          </a:p>
          <a:p>
            <a:r>
              <a:rPr lang="cs-CZ" dirty="0"/>
              <a:t>Dle původu – průmyslové, zemědělské komunální, domovní</a:t>
            </a:r>
          </a:p>
          <a:p>
            <a:r>
              <a:rPr lang="cs-CZ" dirty="0"/>
              <a:t>Netoxické, toxické, </a:t>
            </a:r>
          </a:p>
          <a:p>
            <a:pPr>
              <a:buNone/>
            </a:pPr>
            <a:r>
              <a:rPr lang="cs-CZ" dirty="0"/>
              <a:t>   radioaktivní a infekční</a:t>
            </a:r>
          </a:p>
          <a:p>
            <a:endParaRPr lang="cs-CZ" dirty="0"/>
          </a:p>
        </p:txBody>
      </p:sp>
      <p:pic>
        <p:nvPicPr>
          <p:cNvPr id="33794" name="Picture 2" descr="Nejvážnějším globálním problémem je hromadění odpadu, myslí si Češi |  Vysoči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0764" y="3849894"/>
            <a:ext cx="4553236" cy="3035490"/>
          </a:xfrm>
          <a:prstGeom prst="rect">
            <a:avLst/>
          </a:prstGeom>
          <a:noFill/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8DAB-ADCF-46DC-BBAA-F417999A889B}" type="slidenum">
              <a:rPr lang="cs-CZ" smtClean="0"/>
              <a:pPr/>
              <a:t>9</a:t>
            </a:fld>
            <a:endParaRPr lang="cs-CZ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istický">
  <a:themeElements>
    <a:clrScheme name="To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Urbanistický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istický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1165</TotalTime>
  <Words>2773</Words>
  <Application>Microsoft Office PowerPoint</Application>
  <PresentationFormat>Předvádění na obrazovce (4:3)</PresentationFormat>
  <Paragraphs>420</Paragraphs>
  <Slides>73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73</vt:i4>
      </vt:variant>
    </vt:vector>
  </HeadingPairs>
  <TitlesOfParts>
    <vt:vector size="79" baseType="lpstr">
      <vt:lpstr>Arial</vt:lpstr>
      <vt:lpstr>Calibri</vt:lpstr>
      <vt:lpstr>Georgia</vt:lpstr>
      <vt:lpstr>Trebuchet MS</vt:lpstr>
      <vt:lpstr>Wingdings 2</vt:lpstr>
      <vt:lpstr>Urbanistický</vt:lpstr>
      <vt:lpstr>Vláhové podmínky a jejich úprava</vt:lpstr>
      <vt:lpstr>Osnova</vt:lpstr>
      <vt:lpstr>Světové ekologické problémy Populační exploze </vt:lpstr>
      <vt:lpstr> Světové ekologické problémy Vysoká spotřeba energií   </vt:lpstr>
      <vt:lpstr> </vt:lpstr>
      <vt:lpstr>Světové ekologické problémy Úbytek lesů – nižší produkce kyslíku </vt:lpstr>
      <vt:lpstr>Světové ekologické problémy Znečišťování ovzduší, vody a půdy </vt:lpstr>
      <vt:lpstr>Světové ekologické problémy Narušování ozónové vrstvy atmosféry </vt:lpstr>
      <vt:lpstr>Světové ekologické problémy Hromadění odpadu, nebezpečí odpadních látek, chemikálií a patogenních látek </vt:lpstr>
      <vt:lpstr>Světové ekologické problémy Hromadění odpadu, nebezpečí odpadních látek, chemikálií a patogenních látek </vt:lpstr>
      <vt:lpstr>Světové ekologické problémy Diskuze</vt:lpstr>
      <vt:lpstr>Klimatické změny ve světě a jejich důsledky Skleníkový efekt</vt:lpstr>
      <vt:lpstr>Klimatické změny ve světě a jejich důsledky Kyselá atmosférická depozice</vt:lpstr>
      <vt:lpstr>Klimatické změny ve světě a jejich důsledky Zvyšování hladiny moří</vt:lpstr>
      <vt:lpstr>Klimatické změny ve světě a jejich důsledky Zvyšování průměrných teplot</vt:lpstr>
      <vt:lpstr>Klimatické změny ve světě a jejich důsledky Zvyšování průměrných teplot</vt:lpstr>
      <vt:lpstr>Klimatické změny ve světě a jejich důsledky Migrace obyvatel</vt:lpstr>
      <vt:lpstr>Klimatické změny ve světě a jejich důsledky Nerovnoměrné rozdělení srážek na planetě, oblasti sucha a povodně</vt:lpstr>
      <vt:lpstr>Klimatické změny ve světě a jejich důsledky Nerovnoměrné rozdělení srážek na planetě, oblasti sucha a povodně</vt:lpstr>
      <vt:lpstr>Klimatické změny ve světě a jejich důsledky Nerovnoměrné rozdělení srážek na planetě, oblasti sucha a povodně</vt:lpstr>
      <vt:lpstr>Klimatické změny ve světě a jejich důsledky  Diskuze</vt:lpstr>
      <vt:lpstr>Charakteristika ekosystému</vt:lpstr>
      <vt:lpstr>Charakteristika ekosystému Přirozené ekosystémy</vt:lpstr>
      <vt:lpstr>Charakteristika ekosystému Umělé ekosystémy</vt:lpstr>
      <vt:lpstr>Charakteristika ekosystému  Charakteristika agroekosystému</vt:lpstr>
      <vt:lpstr>Charakteristika ekosystému  Funkce agroekosystému</vt:lpstr>
      <vt:lpstr>Problémy zemědělství a venkova Vylidňování venkova</vt:lpstr>
      <vt:lpstr>Problémy zemědělství a venkova Nadměrná chemizace, úbytek opylovačů a snižování biodiverzity</vt:lpstr>
      <vt:lpstr>Problémy zemědělství a venkova Půdní problémy, snižování úrodnosti půd</vt:lpstr>
      <vt:lpstr>Problémy zemědělství a venkova Půdní problémy, snižování úrodnosti půd</vt:lpstr>
      <vt:lpstr>Problémy zemědělství a venkova Nadměrná chemizace, úbytek opylovačů               a snižování biodiverzity</vt:lpstr>
      <vt:lpstr>Diskuze</vt:lpstr>
      <vt:lpstr>Vláhové poměry v půdě v ČR Faktory ovlivnění </vt:lpstr>
      <vt:lpstr>Vláhové poměry v půdě v ČR Celkový úhrn srážek v letech 2015-2018 v mm  </vt:lpstr>
      <vt:lpstr>Vláhové poměry v půdě v ČR Nasycenost půdy v letech 2019 a 2020 v % </vt:lpstr>
      <vt:lpstr>Vláhové poměry v půdě v ČR Nasycenost půdy v 31.1.2021 v % </vt:lpstr>
      <vt:lpstr>Vláhové poměry v půdě v ČR Faktory ovlivnění  </vt:lpstr>
      <vt:lpstr>Půdní typy</vt:lpstr>
      <vt:lpstr>Prezentace aplikace PowerPoint</vt:lpstr>
      <vt:lpstr>Závěr </vt:lpstr>
      <vt:lpstr>Vláhové poměry v půdě v ČR Vlastnosti půdy </vt:lpstr>
      <vt:lpstr>Vláhové poměry v půdě v ČR Deficit půdní vláhy v letech 2019 a 2020 v mm  </vt:lpstr>
      <vt:lpstr>Vláhové poměry v půdě na Znojemsku Průměrná teplota a srážky v jednotlivých měsících (1855 – 2018)  </vt:lpstr>
      <vt:lpstr>Vláhové poměry v půdě v ČR Odhadované dopady na výnos hlavních plodin       v závislosti na intenzitě sucha v červenci 2019  </vt:lpstr>
      <vt:lpstr>Vláhové poměry v půdě v ČR Vliv člověka </vt:lpstr>
      <vt:lpstr>Vláhové poměry v půdě v ČR Vliv člověka </vt:lpstr>
      <vt:lpstr>Vláhové poměry v půdě v ČR Obsah vody v půdě</vt:lpstr>
      <vt:lpstr>Zpracování půdy a úprava vláhových podmínek  Nejčastěji používané způsoby  </vt:lpstr>
      <vt:lpstr>Zpracování půdy a úprava vláhových podmínek  Ovlivnění velikosti kořenového systému                v závislosti na zpracování půdy</vt:lpstr>
      <vt:lpstr>Zpracování půdy a úprava vláhových podmínek  Vsakování vody do půdy</vt:lpstr>
      <vt:lpstr>Zpracování půdy a úprava vláhových podmínek  Vsakování vody do půdy</vt:lpstr>
      <vt:lpstr>Zpracování půdy a úprava vláhových podmínek – Povrchový odtok vody při bouřce koncem května u porostu kukuřice</vt:lpstr>
      <vt:lpstr>Zpracování půdy a úprava vláhových podmínek - Smyv zeminy při bouřce koncem května u porostu kukuřice</vt:lpstr>
      <vt:lpstr>Zpracování půdy a úprava vláhových podmínek - Omezení sucha a eroze zpracováním půdy</vt:lpstr>
      <vt:lpstr>Zpracování půdy a úprava vláhových podmínek – Omezení sucha a eroze zpracováním půdy</vt:lpstr>
      <vt:lpstr>Zpracování půdy a úprava vláhových podmínek – Omezení sucha a eroze zpracováním půdy</vt:lpstr>
      <vt:lpstr>Zpracování půdy a úprava vláhových podmínek – Omezení sucha a eroze zpracováním půdy</vt:lpstr>
      <vt:lpstr>Zpracování půdy a úprava vláhových podmínek – Omezení sucha a eroze zpracováním půdy</vt:lpstr>
      <vt:lpstr>Zpracování půdy a úprava vláhových podmínek – Omezení sucha a eroze zpracováním půdy a hnojením</vt:lpstr>
      <vt:lpstr>Zpracování půdy a úprava vláhových podmínek – Omezení sucha a eroze zpracováním půdy a hnojením</vt:lpstr>
      <vt:lpstr>Možnosti řešení problémů v krajině     a půdě Řešení půdních problémů </vt:lpstr>
      <vt:lpstr>Možnosti řešení problémů v krajině     a půdě Řešení půdních problémů </vt:lpstr>
      <vt:lpstr>Možnosti řešení problémů v krajině     a půdě Řešení půdních problémů </vt:lpstr>
      <vt:lpstr>Možnosti řešení problémů v krajině     a půdě Řešení půdních problémů </vt:lpstr>
      <vt:lpstr>Možnosti řešení problémů v krajině     a půdě Řešení půdních problémů </vt:lpstr>
      <vt:lpstr>Pokus Vliv zpracování půdy na výnos a ekonomiku jarního ječmene  </vt:lpstr>
      <vt:lpstr>Pokus Vliv zpracování půdy na výnos a ekonomiku jarního ječmene  </vt:lpstr>
      <vt:lpstr>Pokus Vliv zpracování půdy na výnos a ekonomiku jarního ječmene  </vt:lpstr>
      <vt:lpstr>Prezentace aplikace PowerPoint</vt:lpstr>
      <vt:lpstr>Pokus – Vliv zpracování půdy na výnos a ekonomiku jarního ječmene – vyhodnocení  </vt:lpstr>
      <vt:lpstr>Pokus – Vliv zpracování půdy na výnos a ekonomiku jarního ječmene – vyhodnocení   </vt:lpstr>
      <vt:lpstr>Závěr </vt:lpstr>
      <vt:lpstr>Děkuji za Vaši pozornost!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Vláhové podmínky a jejich úprava</dc:title>
  <dc:creator>Admin</dc:creator>
  <cp:lastModifiedBy>Josef Brouček</cp:lastModifiedBy>
  <cp:revision>157</cp:revision>
  <dcterms:created xsi:type="dcterms:W3CDTF">2020-11-27T17:01:45Z</dcterms:created>
  <dcterms:modified xsi:type="dcterms:W3CDTF">2021-02-08T09:44:46Z</dcterms:modified>
</cp:coreProperties>
</file>