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56" r:id="rId2"/>
    <p:sldId id="257" r:id="rId3"/>
    <p:sldId id="262" r:id="rId4"/>
    <p:sldId id="266" r:id="rId5"/>
    <p:sldId id="270" r:id="rId6"/>
    <p:sldId id="277" r:id="rId7"/>
    <p:sldId id="275" r:id="rId8"/>
    <p:sldId id="260" r:id="rId9"/>
    <p:sldId id="263" r:id="rId10"/>
    <p:sldId id="269" r:id="rId11"/>
    <p:sldId id="264" r:id="rId12"/>
    <p:sldId id="265" r:id="rId13"/>
    <p:sldId id="271" r:id="rId14"/>
    <p:sldId id="281" r:id="rId15"/>
    <p:sldId id="268" r:id="rId16"/>
    <p:sldId id="261" r:id="rId17"/>
    <p:sldId id="278" r:id="rId18"/>
    <p:sldId id="274" r:id="rId19"/>
    <p:sldId id="280" r:id="rId20"/>
    <p:sldId id="285" r:id="rId21"/>
    <p:sldId id="284" r:id="rId22"/>
    <p:sldId id="294" r:id="rId23"/>
    <p:sldId id="293" r:id="rId24"/>
    <p:sldId id="299" r:id="rId25"/>
    <p:sldId id="308" r:id="rId26"/>
    <p:sldId id="309" r:id="rId27"/>
    <p:sldId id="295" r:id="rId28"/>
    <p:sldId id="287" r:id="rId29"/>
    <p:sldId id="296" r:id="rId30"/>
    <p:sldId id="298" r:id="rId31"/>
    <p:sldId id="300" r:id="rId32"/>
    <p:sldId id="297" r:id="rId33"/>
    <p:sldId id="290" r:id="rId34"/>
    <p:sldId id="292" r:id="rId35"/>
    <p:sldId id="304" r:id="rId36"/>
    <p:sldId id="310" r:id="rId37"/>
    <p:sldId id="282" r:id="rId38"/>
    <p:sldId id="279" r:id="rId39"/>
  </p:sldIdLst>
  <p:sldSz cx="9144000" cy="6858000" type="screen4x3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100693883750409"/>
          <c:y val="0.23348079221010351"/>
          <c:w val="0.6673523461394506"/>
          <c:h val="0.5133547212264507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2018/2019</c:v>
                </c:pt>
              </c:strCache>
            </c:strRef>
          </c:tx>
          <c:invertIfNegative val="0"/>
          <c:cat>
            <c:strRef>
              <c:f>List1!$A$2:$A$9</c:f>
              <c:strCache>
                <c:ptCount val="8"/>
                <c:pt idx="0">
                  <c:v>Opravář zemědělských strojů</c:v>
                </c:pt>
                <c:pt idx="1">
                  <c:v>Zahradník </c:v>
                </c:pt>
                <c:pt idx="2">
                  <c:v>Zahradnické práce</c:v>
                </c:pt>
                <c:pt idx="3">
                  <c:v>Zahradnictví </c:v>
                </c:pt>
                <c:pt idx="4">
                  <c:v>Mechanizace zemědělství a lesního hospodářství </c:v>
                </c:pt>
                <c:pt idx="5">
                  <c:v>Podkovář a zemědělský kovář </c:v>
                </c:pt>
                <c:pt idx="6">
                  <c:v>Agropodnikání </c:v>
                </c:pt>
                <c:pt idx="7">
                  <c:v>Zahradnictví</c:v>
                </c:pt>
              </c:strCache>
            </c:strRef>
          </c:cat>
          <c:val>
            <c:numRef>
              <c:f>List1!$B$2:$B$9</c:f>
              <c:numCache>
                <c:formatCode>General</c:formatCode>
                <c:ptCount val="8"/>
                <c:pt idx="0">
                  <c:v>297</c:v>
                </c:pt>
                <c:pt idx="1">
                  <c:v>198</c:v>
                </c:pt>
                <c:pt idx="2">
                  <c:v>82</c:v>
                </c:pt>
                <c:pt idx="3">
                  <c:v>35</c:v>
                </c:pt>
                <c:pt idx="4">
                  <c:v>21</c:v>
                </c:pt>
                <c:pt idx="5">
                  <c:v>14</c:v>
                </c:pt>
                <c:pt idx="6">
                  <c:v>158</c:v>
                </c:pt>
                <c:pt idx="7">
                  <c:v>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F6-4B05-94B4-0506D5A247F1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2019/2020</c:v>
                </c:pt>
              </c:strCache>
            </c:strRef>
          </c:tx>
          <c:invertIfNegative val="0"/>
          <c:cat>
            <c:strRef>
              <c:f>List1!$A$2:$A$9</c:f>
              <c:strCache>
                <c:ptCount val="8"/>
                <c:pt idx="0">
                  <c:v>Opravář zemědělských strojů</c:v>
                </c:pt>
                <c:pt idx="1">
                  <c:v>Zahradník </c:v>
                </c:pt>
                <c:pt idx="2">
                  <c:v>Zahradnické práce</c:v>
                </c:pt>
                <c:pt idx="3">
                  <c:v>Zahradnictví </c:v>
                </c:pt>
                <c:pt idx="4">
                  <c:v>Mechanizace zemědělství a lesního hospodářství </c:v>
                </c:pt>
                <c:pt idx="5">
                  <c:v>Podkovář a zemědělský kovář </c:v>
                </c:pt>
                <c:pt idx="6">
                  <c:v>Agropodnikání </c:v>
                </c:pt>
                <c:pt idx="7">
                  <c:v>Zahradnictví</c:v>
                </c:pt>
              </c:strCache>
            </c:strRef>
          </c:cat>
          <c:val>
            <c:numRef>
              <c:f>List1!$C$2:$C$9</c:f>
              <c:numCache>
                <c:formatCode>General</c:formatCode>
                <c:ptCount val="8"/>
                <c:pt idx="0">
                  <c:v>314</c:v>
                </c:pt>
                <c:pt idx="1">
                  <c:v>170</c:v>
                </c:pt>
                <c:pt idx="2">
                  <c:v>74</c:v>
                </c:pt>
                <c:pt idx="3">
                  <c:v>50</c:v>
                </c:pt>
                <c:pt idx="4">
                  <c:v>18</c:v>
                </c:pt>
                <c:pt idx="5">
                  <c:v>22</c:v>
                </c:pt>
                <c:pt idx="6">
                  <c:v>149</c:v>
                </c:pt>
                <c:pt idx="7">
                  <c:v>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CF6-4B05-94B4-0506D5A247F1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2020/2021</c:v>
                </c:pt>
              </c:strCache>
            </c:strRef>
          </c:tx>
          <c:invertIfNegative val="0"/>
          <c:cat>
            <c:strRef>
              <c:f>List1!$A$2:$A$9</c:f>
              <c:strCache>
                <c:ptCount val="8"/>
                <c:pt idx="0">
                  <c:v>Opravář zemědělských strojů</c:v>
                </c:pt>
                <c:pt idx="1">
                  <c:v>Zahradník </c:v>
                </c:pt>
                <c:pt idx="2">
                  <c:v>Zahradnické práce</c:v>
                </c:pt>
                <c:pt idx="3">
                  <c:v>Zahradnictví </c:v>
                </c:pt>
                <c:pt idx="4">
                  <c:v>Mechanizace zemědělství a lesního hospodářství </c:v>
                </c:pt>
                <c:pt idx="5">
                  <c:v>Podkovář a zemědělský kovář </c:v>
                </c:pt>
                <c:pt idx="6">
                  <c:v>Agropodnikání </c:v>
                </c:pt>
                <c:pt idx="7">
                  <c:v>Zahradnictví</c:v>
                </c:pt>
              </c:strCache>
            </c:strRef>
          </c:cat>
          <c:val>
            <c:numRef>
              <c:f>List1!$D$2:$D$9</c:f>
              <c:numCache>
                <c:formatCode>General</c:formatCode>
                <c:ptCount val="8"/>
                <c:pt idx="0">
                  <c:v>292</c:v>
                </c:pt>
                <c:pt idx="1">
                  <c:v>198</c:v>
                </c:pt>
                <c:pt idx="2">
                  <c:v>76</c:v>
                </c:pt>
                <c:pt idx="3">
                  <c:v>32</c:v>
                </c:pt>
                <c:pt idx="4">
                  <c:v>11</c:v>
                </c:pt>
                <c:pt idx="5">
                  <c:v>22</c:v>
                </c:pt>
                <c:pt idx="6">
                  <c:v>145</c:v>
                </c:pt>
                <c:pt idx="7">
                  <c:v>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CF6-4B05-94B4-0506D5A247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1597184"/>
        <c:axId val="101598720"/>
      </c:barChart>
      <c:catAx>
        <c:axId val="1015971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cs-CZ"/>
          </a:p>
        </c:txPr>
        <c:crossAx val="101598720"/>
        <c:crosses val="autoZero"/>
        <c:auto val="1"/>
        <c:lblAlgn val="ctr"/>
        <c:lblOffset val="100"/>
        <c:noMultiLvlLbl val="0"/>
      </c:catAx>
      <c:valAx>
        <c:axId val="1015987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159718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cs-CZ"/>
    </a:p>
  </c:txPr>
  <c:externalData r:id="rId1">
    <c:autoUpdate val="0"/>
  </c:externalData>
  <c:userShapes r:id="rId2"/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0.18965</cdr:x>
      <cdr:y>0.05721</cdr:y>
    </cdr:from>
    <cdr:to>
      <cdr:x>0.83511</cdr:x>
      <cdr:y>0.26698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EDDD61E5-DDA4-435E-9CA4-706D12E8E32E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739351" y="216024"/>
          <a:ext cx="5919786" cy="792085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40E37A-1C5E-42B2-926F-DE0894AA07B7}" type="datetimeFigureOut">
              <a:rPr lang="cs-CZ" smtClean="0"/>
              <a:pPr/>
              <a:t>09.02.2021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562BCD-F84C-48B2-B5D6-FB70149EC2F1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79610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DEDD1C-55C4-441C-BBC2-F0FCC7B283B0}" type="datetimeFigureOut">
              <a:rPr lang="cs-CZ" smtClean="0"/>
              <a:pPr/>
              <a:t>09.02.2021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06ECFB-9C5F-437D-9329-03737056F2E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0685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6ECFB-9C5F-437D-9329-03737056F2E4}" type="slidenum">
              <a:rPr lang="cs-CZ" smtClean="0"/>
              <a:pPr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7373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6ECFB-9C5F-437D-9329-03737056F2E4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8456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6ECFB-9C5F-437D-9329-03737056F2E4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6295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4A85E-3A9A-4739-89DB-2A40F5944356}" type="datetimeFigureOut">
              <a:rPr lang="cs-CZ" smtClean="0"/>
              <a:pPr/>
              <a:t>09.02.2021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105D9-F8EB-4B6E-9EAE-B048F772F3B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3197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4A85E-3A9A-4739-89DB-2A40F5944356}" type="datetimeFigureOut">
              <a:rPr lang="cs-CZ" smtClean="0"/>
              <a:pPr/>
              <a:t>09.02.2021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105D9-F8EB-4B6E-9EAE-B048F772F3B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7184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4A85E-3A9A-4739-89DB-2A40F5944356}" type="datetimeFigureOut">
              <a:rPr lang="cs-CZ" smtClean="0"/>
              <a:pPr/>
              <a:t>09.02.2021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105D9-F8EB-4B6E-9EAE-B048F772F3B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3051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4A85E-3A9A-4739-89DB-2A40F5944356}" type="datetimeFigureOut">
              <a:rPr lang="cs-CZ" smtClean="0"/>
              <a:pPr/>
              <a:t>09.02.2021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105D9-F8EB-4B6E-9EAE-B048F772F3B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5949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4A85E-3A9A-4739-89DB-2A40F5944356}" type="datetimeFigureOut">
              <a:rPr lang="cs-CZ" smtClean="0"/>
              <a:pPr/>
              <a:t>09.02.2021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105D9-F8EB-4B6E-9EAE-B048F772F3B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5921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4A85E-3A9A-4739-89DB-2A40F5944356}" type="datetimeFigureOut">
              <a:rPr lang="cs-CZ" smtClean="0"/>
              <a:pPr/>
              <a:t>09.02.2021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105D9-F8EB-4B6E-9EAE-B048F772F3B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5392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4A85E-3A9A-4739-89DB-2A40F5944356}" type="datetimeFigureOut">
              <a:rPr lang="cs-CZ" smtClean="0"/>
              <a:pPr/>
              <a:t>09.02.2021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105D9-F8EB-4B6E-9EAE-B048F772F3B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7502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4A85E-3A9A-4739-89DB-2A40F5944356}" type="datetimeFigureOut">
              <a:rPr lang="cs-CZ" smtClean="0"/>
              <a:pPr/>
              <a:t>09.02.2021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105D9-F8EB-4B6E-9EAE-B048F772F3B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170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4A85E-3A9A-4739-89DB-2A40F5944356}" type="datetimeFigureOut">
              <a:rPr lang="cs-CZ" smtClean="0"/>
              <a:pPr/>
              <a:t>09.02.2021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105D9-F8EB-4B6E-9EAE-B048F772F3B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0712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4A85E-3A9A-4739-89DB-2A40F5944356}" type="datetimeFigureOut">
              <a:rPr lang="cs-CZ" smtClean="0"/>
              <a:pPr/>
              <a:t>09.02.2021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105D9-F8EB-4B6E-9EAE-B048F772F3B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7736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4A85E-3A9A-4739-89DB-2A40F5944356}" type="datetimeFigureOut">
              <a:rPr lang="cs-CZ" smtClean="0"/>
              <a:pPr/>
              <a:t>09.02.2021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105D9-F8EB-4B6E-9EAE-B048F772F3B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4179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44A85E-3A9A-4739-89DB-2A40F5944356}" type="datetimeFigureOut">
              <a:rPr lang="cs-CZ" smtClean="0"/>
              <a:pPr/>
              <a:t>09.02.2021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F105D9-F8EB-4B6E-9EAE-B048F772F3B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4256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s-znojmo.cz/" TargetMode="External"/><Relationship Id="rId2" Type="http://schemas.openxmlformats.org/officeDocument/2006/relationships/hyperlink" Target="mailto:sektretariat@sos-znojmo.cz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67544" y="188640"/>
            <a:ext cx="7772400" cy="1656184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 </a:t>
            </a:r>
            <a:br>
              <a:rPr lang="cs-CZ" dirty="0"/>
            </a:br>
            <a:r>
              <a:rPr lang="cs-CZ" sz="2200" dirty="0">
                <a:latin typeface="+mn-lt"/>
              </a:rPr>
              <a:t>  </a:t>
            </a:r>
            <a:r>
              <a:rPr lang="cs-CZ" sz="2200" b="1" dirty="0">
                <a:latin typeface="+mn-lt"/>
              </a:rPr>
              <a:t>Střední odborná škola Znojmo, Dvořákova, příspěvková organizace  </a:t>
            </a:r>
            <a:r>
              <a:rPr lang="cs-CZ" sz="2200" dirty="0">
                <a:latin typeface="+mn-lt"/>
              </a:rPr>
              <a:t>Dvořákova 1594/19, 669 02 Znojmo</a:t>
            </a:r>
            <a:br>
              <a:rPr lang="cs-CZ" sz="2200" dirty="0">
                <a:latin typeface="+mn-lt"/>
              </a:rPr>
            </a:br>
            <a:endParaRPr lang="cs-CZ" sz="2200" dirty="0">
              <a:latin typeface="+mn-lt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55576" y="3356992"/>
            <a:ext cx="7848872" cy="1152128"/>
          </a:xfrm>
        </p:spPr>
        <p:txBody>
          <a:bodyPr>
            <a:normAutofit/>
          </a:bodyPr>
          <a:lstStyle/>
          <a:p>
            <a:r>
              <a:rPr lang="cs-CZ" b="1" dirty="0"/>
              <a:t> </a:t>
            </a:r>
            <a:r>
              <a:rPr lang="cs-CZ" b="1" dirty="0">
                <a:solidFill>
                  <a:schemeClr val="tx1"/>
                </a:solidFill>
              </a:rPr>
              <a:t>Implementace KAP JMK II                        </a:t>
            </a:r>
            <a:r>
              <a:rPr lang="cs-CZ" sz="2800" dirty="0">
                <a:solidFill>
                  <a:schemeClr val="tx1"/>
                </a:solidFill>
              </a:rPr>
              <a:t>registrační číslo CZ.02.3.68/0.0/0.0/19_078/0017177 </a:t>
            </a:r>
          </a:p>
          <a:p>
            <a:endParaRPr lang="cs-CZ" dirty="0"/>
          </a:p>
        </p:txBody>
      </p:sp>
      <p:pic>
        <p:nvPicPr>
          <p:cNvPr id="4" name="Obrázek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093455"/>
            <a:ext cx="8748464" cy="1224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1" descr="C:\Users\sekretariat\Desktop\logo-nove-corel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1707305"/>
            <a:ext cx="1133872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7861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619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sz="2200" b="1" dirty="0"/>
              <a:t>	Střední odborná škola Znojmo, Dvořákova, příspěvková organizace  </a:t>
            </a:r>
            <a:r>
              <a:rPr lang="cs-CZ" sz="2200" dirty="0"/>
              <a:t>Dvořákova 1594/19, 669 02 Znojmo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7156" y="1052736"/>
            <a:ext cx="8229600" cy="5688632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cs-CZ" sz="12000" b="1" dirty="0"/>
              <a:t>Plán činnosti 2020/2021 </a:t>
            </a:r>
          </a:p>
          <a:p>
            <a:pPr marL="0" indent="0" algn="ctr">
              <a:buNone/>
            </a:pPr>
            <a:r>
              <a:rPr lang="cs-CZ" sz="12000" b="1" u="sng" dirty="0"/>
              <a:t>Březen</a:t>
            </a:r>
          </a:p>
          <a:p>
            <a:pPr marL="0" indent="0" algn="ctr">
              <a:buNone/>
            </a:pPr>
            <a:endParaRPr lang="cs-CZ" sz="4900" b="1" u="sng" dirty="0"/>
          </a:p>
          <a:p>
            <a:r>
              <a:rPr lang="cs-CZ" sz="6400" b="1" dirty="0" err="1"/>
              <a:t>Podaktivita</a:t>
            </a:r>
            <a:r>
              <a:rPr lang="cs-CZ" sz="6400" b="1" dirty="0"/>
              <a:t> KA 05-2  </a:t>
            </a:r>
            <a:r>
              <a:rPr lang="cs-CZ" sz="6400" dirty="0"/>
              <a:t>Sdílení pedagogů, odborných učeben a laboratoří, příklady dobré praxe</a:t>
            </a:r>
          </a:p>
          <a:p>
            <a:r>
              <a:rPr lang="cs-CZ" sz="6400" dirty="0"/>
              <a:t>Téma: </a:t>
            </a:r>
            <a:r>
              <a:rPr lang="cs-CZ" sz="6400" b="1" dirty="0"/>
              <a:t> Soutěž zemědělský opravář</a:t>
            </a:r>
          </a:p>
          <a:p>
            <a:r>
              <a:rPr lang="cs-CZ" sz="6400" dirty="0"/>
              <a:t>Účastníci: žáci oboru Opravář zemědělských strojů a Mechanizace a služby – 2. a 3. ročník, věk do 19 let, každá škola max. 2 účastníci + pedagogický doprovod </a:t>
            </a:r>
          </a:p>
          <a:p>
            <a:r>
              <a:rPr lang="cs-CZ" sz="6400" dirty="0"/>
              <a:t>Čas: 8:00 – 13:00 hod</a:t>
            </a:r>
          </a:p>
          <a:p>
            <a:r>
              <a:rPr lang="cs-CZ" sz="6400" dirty="0"/>
              <a:t>Termín: 25. 3. 2021</a:t>
            </a:r>
          </a:p>
          <a:p>
            <a:r>
              <a:rPr lang="cs-CZ" sz="6400" dirty="0"/>
              <a:t>Místo konání: SŠDOS Moravský Krumlov</a:t>
            </a:r>
          </a:p>
          <a:p>
            <a:r>
              <a:rPr lang="cs-CZ" sz="6400" dirty="0"/>
              <a:t>Lektor: Bc. Josef Brouček</a:t>
            </a:r>
          </a:p>
          <a:p>
            <a:r>
              <a:rPr lang="cs-CZ" sz="6400" dirty="0"/>
              <a:t>S sebou: pracovní oděv</a:t>
            </a:r>
          </a:p>
          <a:p>
            <a:pPr marL="0" indent="0" algn="ctr">
              <a:buNone/>
            </a:pPr>
            <a:endParaRPr lang="cs-CZ" sz="6400" b="1" u="sng" dirty="0"/>
          </a:p>
          <a:p>
            <a:r>
              <a:rPr lang="cs-CZ" sz="6400" b="1" dirty="0" err="1"/>
              <a:t>Podaktivita</a:t>
            </a:r>
            <a:r>
              <a:rPr lang="cs-CZ" sz="6400" b="1" dirty="0"/>
              <a:t> KA 05-2  </a:t>
            </a:r>
            <a:r>
              <a:rPr lang="cs-CZ" sz="6400" dirty="0"/>
              <a:t>Sdílení pedagogů, odborných učeben a laboratoří, příklady dobré praxe</a:t>
            </a:r>
          </a:p>
          <a:p>
            <a:r>
              <a:rPr lang="cs-CZ" sz="6400" dirty="0"/>
              <a:t>Téma: </a:t>
            </a:r>
            <a:r>
              <a:rPr lang="cs-CZ" sz="6400" b="1" dirty="0"/>
              <a:t> Kovářské dovednosti</a:t>
            </a:r>
          </a:p>
          <a:p>
            <a:r>
              <a:rPr lang="cs-CZ" sz="6400" dirty="0"/>
              <a:t>Účastníci: žáci SŠ + pedagogický doprovod (max. 10 žáků) </a:t>
            </a:r>
            <a:endParaRPr lang="cs-CZ" sz="6400" b="1" dirty="0"/>
          </a:p>
          <a:p>
            <a:r>
              <a:rPr lang="cs-CZ" sz="6400" dirty="0"/>
              <a:t>Termín: 31. 3. 2021</a:t>
            </a:r>
          </a:p>
          <a:p>
            <a:r>
              <a:rPr lang="cs-CZ" sz="6400" dirty="0"/>
              <a:t>Čas: 9:00 – 13:00 hod</a:t>
            </a:r>
          </a:p>
          <a:p>
            <a:r>
              <a:rPr lang="cs-CZ" sz="6400" dirty="0"/>
              <a:t>Místo konání: SOŠ Znojmo, Hakenova 18a</a:t>
            </a:r>
          </a:p>
          <a:p>
            <a:r>
              <a:rPr lang="cs-CZ" sz="6400" dirty="0"/>
              <a:t>Lektor: Leoš Cejpek</a:t>
            </a:r>
          </a:p>
          <a:p>
            <a:r>
              <a:rPr lang="cs-CZ" sz="6400" dirty="0"/>
              <a:t>S sebou: psací potřeby, pracovní oděv</a:t>
            </a:r>
          </a:p>
          <a:p>
            <a:pPr marL="0" indent="0">
              <a:buNone/>
            </a:pPr>
            <a:r>
              <a:rPr lang="cs-CZ" sz="6400" b="1" dirty="0"/>
              <a:t> </a:t>
            </a:r>
          </a:p>
          <a:p>
            <a:pPr marL="0" indent="0">
              <a:buNone/>
            </a:pPr>
            <a:endParaRPr lang="cs-CZ" sz="4500" dirty="0"/>
          </a:p>
          <a:p>
            <a:endParaRPr lang="cs-CZ" sz="4500" dirty="0"/>
          </a:p>
          <a:p>
            <a:pPr marL="0" indent="0" algn="ctr">
              <a:buNone/>
            </a:pPr>
            <a:r>
              <a:rPr lang="cs-CZ" sz="1600" b="1" dirty="0"/>
              <a:t> </a:t>
            </a:r>
            <a:endParaRPr lang="cs-CZ" sz="1600" dirty="0"/>
          </a:p>
          <a:p>
            <a:pPr marL="0" indent="0">
              <a:buNone/>
            </a:pPr>
            <a:r>
              <a:rPr lang="cs-CZ" sz="2800" b="1" dirty="0"/>
              <a:t> </a:t>
            </a:r>
          </a:p>
          <a:p>
            <a:pPr marL="0" indent="0">
              <a:buNone/>
            </a:pPr>
            <a:r>
              <a:rPr lang="cs-CZ" sz="2400" b="1" dirty="0"/>
              <a:t>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1" descr="C:\Users\sekretariat\Desktop\logo-nove-corel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93610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921497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619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sz="2200" b="1" dirty="0"/>
              <a:t>	Střední odborná škola Znojmo, Dvořákova, příspěvková organizace  </a:t>
            </a:r>
            <a:r>
              <a:rPr lang="cs-CZ" sz="2200" dirty="0"/>
              <a:t>Dvořákova 1594/19, 669 02 Znojmo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7156" y="1268760"/>
            <a:ext cx="8229600" cy="5472608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cs-CZ" sz="3500" b="1" dirty="0"/>
              <a:t>Plán činnosti 2020/2021 </a:t>
            </a:r>
          </a:p>
          <a:p>
            <a:pPr marL="0" indent="0" algn="ctr">
              <a:buNone/>
            </a:pPr>
            <a:r>
              <a:rPr lang="cs-CZ" sz="3500" b="1" u="sng" dirty="0"/>
              <a:t>Duben</a:t>
            </a:r>
          </a:p>
          <a:p>
            <a:pPr marL="0" indent="0">
              <a:buNone/>
            </a:pPr>
            <a:endParaRPr lang="cs-CZ" sz="1900" dirty="0"/>
          </a:p>
          <a:p>
            <a:r>
              <a:rPr lang="cs-CZ" sz="1900" b="1" dirty="0" err="1"/>
              <a:t>Podaktivita</a:t>
            </a:r>
            <a:r>
              <a:rPr lang="cs-CZ" sz="1900" b="1" dirty="0"/>
              <a:t> KA 05-4  </a:t>
            </a:r>
            <a:r>
              <a:rPr lang="cs-CZ" sz="1900" dirty="0"/>
              <a:t>Odborné vzdělávání pedagogických pracovníků </a:t>
            </a:r>
          </a:p>
          <a:p>
            <a:r>
              <a:rPr lang="cs-CZ" sz="1900" dirty="0"/>
              <a:t>Téma: </a:t>
            </a:r>
            <a:r>
              <a:rPr lang="cs-CZ" sz="1900" b="1" dirty="0"/>
              <a:t>Hospodaření s vodou v krajině</a:t>
            </a:r>
          </a:p>
          <a:p>
            <a:r>
              <a:rPr lang="cs-CZ" sz="1900" dirty="0"/>
              <a:t>Účastníci: učitelé (max. 25 učitelů)</a:t>
            </a:r>
            <a:endParaRPr lang="cs-CZ" sz="1900" b="1" dirty="0"/>
          </a:p>
          <a:p>
            <a:r>
              <a:rPr lang="cs-CZ" sz="1900" dirty="0"/>
              <a:t>Termín: 14. 4. 2021</a:t>
            </a:r>
          </a:p>
          <a:p>
            <a:r>
              <a:rPr lang="cs-CZ" sz="1900" dirty="0"/>
              <a:t>Čas: 9:00 – 12:00 hod</a:t>
            </a:r>
          </a:p>
          <a:p>
            <a:r>
              <a:rPr lang="cs-CZ" sz="1900" dirty="0"/>
              <a:t>Místo konání: SOŠ Znojmo, Dvořákova 19</a:t>
            </a:r>
          </a:p>
          <a:p>
            <a:r>
              <a:rPr lang="cs-CZ" sz="1900" dirty="0"/>
              <a:t>Lektor: Ing. Stanislav Plichta</a:t>
            </a:r>
          </a:p>
          <a:p>
            <a:pPr marL="0" indent="0">
              <a:buNone/>
            </a:pPr>
            <a:endParaRPr lang="cs-CZ" sz="1900" dirty="0"/>
          </a:p>
          <a:p>
            <a:r>
              <a:rPr lang="cs-CZ" sz="1900" b="1" dirty="0" err="1"/>
              <a:t>Podaktivita</a:t>
            </a:r>
            <a:r>
              <a:rPr lang="cs-CZ" sz="1900" b="1" dirty="0"/>
              <a:t> KA 05-2</a:t>
            </a:r>
            <a:r>
              <a:rPr lang="cs-CZ" sz="1900" dirty="0"/>
              <a:t>  Sdílení pedagogů, odborných učeben a laboratoří, příklady dobré praxe</a:t>
            </a:r>
          </a:p>
          <a:p>
            <a:r>
              <a:rPr lang="cs-CZ" sz="1900" dirty="0"/>
              <a:t>Téma: </a:t>
            </a:r>
            <a:r>
              <a:rPr lang="cs-CZ" sz="1900" b="1" dirty="0"/>
              <a:t> Využití bezpilotních letounů v zemědělství</a:t>
            </a:r>
          </a:p>
          <a:p>
            <a:r>
              <a:rPr lang="cs-CZ" sz="1900" dirty="0"/>
              <a:t>Účastníci: žáci SŠ </a:t>
            </a:r>
            <a:r>
              <a:rPr lang="cs-CZ" sz="2000" dirty="0"/>
              <a:t>+ pedagogický doprovod  (max. 25 žáků)</a:t>
            </a:r>
            <a:endParaRPr lang="cs-CZ" sz="1900" dirty="0"/>
          </a:p>
          <a:p>
            <a:r>
              <a:rPr lang="cs-CZ" sz="1900" dirty="0"/>
              <a:t>Termín: 28. 4. 2021</a:t>
            </a:r>
          </a:p>
          <a:p>
            <a:r>
              <a:rPr lang="cs-CZ" sz="1900" dirty="0"/>
              <a:t>Čas: 9:00 – 13:00</a:t>
            </a:r>
          </a:p>
          <a:p>
            <a:r>
              <a:rPr lang="cs-CZ" sz="1900" dirty="0"/>
              <a:t>Místo konání: SOŠ Znojmo, Dvořákova 19</a:t>
            </a:r>
          </a:p>
          <a:p>
            <a:r>
              <a:rPr lang="cs-CZ" sz="1900" dirty="0"/>
              <a:t>Lektor: Ing. Radovan Besednjak</a:t>
            </a:r>
          </a:p>
          <a:p>
            <a:r>
              <a:rPr lang="cs-CZ" sz="1900" dirty="0"/>
              <a:t>S sebou: psací potřeby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1" descr="C:\Users\sekretariat\Desktop\logo-nove-corel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93610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549982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619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sz="2200" b="1" dirty="0"/>
              <a:t>	Střední odborná škola Znojmo, Dvořákova, příspěvková organizace  </a:t>
            </a:r>
            <a:r>
              <a:rPr lang="cs-CZ" sz="2200" dirty="0"/>
              <a:t>Dvořákova 1594/19, 669 02 Znojmo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7156" y="1268760"/>
            <a:ext cx="8229600" cy="5472608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cs-CZ" sz="3900" b="1" dirty="0"/>
              <a:t>Plán činnosti 2020/2021 </a:t>
            </a:r>
          </a:p>
          <a:p>
            <a:pPr marL="0" indent="0" algn="ctr">
              <a:buNone/>
            </a:pPr>
            <a:r>
              <a:rPr lang="cs-CZ" sz="3900" b="1" u="sng" dirty="0"/>
              <a:t>Květen</a:t>
            </a:r>
          </a:p>
          <a:p>
            <a:pPr marL="0" indent="0">
              <a:buNone/>
            </a:pPr>
            <a:endParaRPr lang="cs-CZ" sz="2400" dirty="0"/>
          </a:p>
          <a:p>
            <a:r>
              <a:rPr lang="cs-CZ" sz="2100" b="1" dirty="0" err="1"/>
              <a:t>Podaktivita</a:t>
            </a:r>
            <a:r>
              <a:rPr lang="cs-CZ" sz="2100" b="1" dirty="0"/>
              <a:t> KA 05-4  </a:t>
            </a:r>
            <a:r>
              <a:rPr lang="cs-CZ" sz="2100" dirty="0"/>
              <a:t>Odborné vzdělávání pedagogických pracovníků</a:t>
            </a:r>
          </a:p>
          <a:p>
            <a:r>
              <a:rPr lang="cs-CZ" sz="2100" dirty="0"/>
              <a:t>Téma: </a:t>
            </a:r>
            <a:r>
              <a:rPr lang="cs-CZ" sz="2100" b="1" dirty="0"/>
              <a:t>Využití digitálního měřiče pozemků v zemědělství</a:t>
            </a:r>
          </a:p>
          <a:p>
            <a:r>
              <a:rPr lang="cs-CZ" sz="2100" dirty="0"/>
              <a:t>Účastníci: učitelé (max. 15 učitelů) </a:t>
            </a:r>
          </a:p>
          <a:p>
            <a:r>
              <a:rPr lang="cs-CZ" sz="2100" dirty="0"/>
              <a:t>Termín: 12. 5. 2021</a:t>
            </a:r>
          </a:p>
          <a:p>
            <a:r>
              <a:rPr lang="cs-CZ" sz="2100" dirty="0"/>
              <a:t>Čas: 9:00 – 12:00</a:t>
            </a:r>
          </a:p>
          <a:p>
            <a:r>
              <a:rPr lang="cs-CZ" sz="2100" dirty="0"/>
              <a:t>Místo konání: SOŠ Znojmo, Dvořákova 19</a:t>
            </a:r>
          </a:p>
          <a:p>
            <a:r>
              <a:rPr lang="cs-CZ" sz="2100" dirty="0"/>
              <a:t>Lektor: Ing. Jiří Klempa</a:t>
            </a:r>
          </a:p>
          <a:p>
            <a:endParaRPr lang="cs-CZ" sz="2100" dirty="0"/>
          </a:p>
          <a:p>
            <a:r>
              <a:rPr lang="cs-CZ" sz="2100" b="1" dirty="0" err="1"/>
              <a:t>Podaktivita</a:t>
            </a:r>
            <a:r>
              <a:rPr lang="cs-CZ" sz="2100" b="1" dirty="0"/>
              <a:t> KA 05-2  </a:t>
            </a:r>
            <a:r>
              <a:rPr lang="cs-CZ" sz="2100" dirty="0"/>
              <a:t>Sdílení pedagogů, odborných učeben a laboratoří, příklady dobré praxe</a:t>
            </a:r>
          </a:p>
          <a:p>
            <a:r>
              <a:rPr lang="cs-CZ" sz="2100" dirty="0"/>
              <a:t>Téma: </a:t>
            </a:r>
            <a:r>
              <a:rPr lang="cs-CZ" sz="2100" b="1" dirty="0"/>
              <a:t> Využití digitálního měřiče pozemků v zemědělství</a:t>
            </a:r>
          </a:p>
          <a:p>
            <a:r>
              <a:rPr lang="cs-CZ" sz="2100" dirty="0"/>
              <a:t>Účastníci: žáci ŠŠ + pedagogický doprovod (max. 15 žáků) </a:t>
            </a:r>
          </a:p>
          <a:p>
            <a:r>
              <a:rPr lang="cs-CZ" sz="2100" dirty="0"/>
              <a:t>Termín: 14. 5. 2021</a:t>
            </a:r>
          </a:p>
          <a:p>
            <a:r>
              <a:rPr lang="cs-CZ" sz="2100" dirty="0"/>
              <a:t>Čas: 9:00 – 12:00</a:t>
            </a:r>
          </a:p>
          <a:p>
            <a:r>
              <a:rPr lang="cs-CZ" sz="2100" dirty="0"/>
              <a:t>Místo konání: SOŠ Znojmo, Dvořákova 19</a:t>
            </a:r>
          </a:p>
          <a:p>
            <a:r>
              <a:rPr lang="cs-CZ" sz="2100" dirty="0"/>
              <a:t>Lektor:  Ing. Jiří Klempa</a:t>
            </a:r>
          </a:p>
          <a:p>
            <a:r>
              <a:rPr lang="cs-CZ" sz="2100" dirty="0"/>
              <a:t>S sebou: psací potřeby</a:t>
            </a:r>
          </a:p>
          <a:p>
            <a:endParaRPr lang="cs-CZ" sz="2100" dirty="0"/>
          </a:p>
          <a:p>
            <a:endParaRPr lang="cs-CZ" sz="2000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1" descr="C:\Users\sekretariat\Desktop\logo-nove-corel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93610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902316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619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sz="2200" b="1" dirty="0"/>
              <a:t>	Střední odborná škola Znojmo, Dvořákova, příspěvková organizace  </a:t>
            </a:r>
            <a:r>
              <a:rPr lang="cs-CZ" sz="2200" dirty="0"/>
              <a:t>Dvořákova 1594/19, 669 02 Znojmo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7156" y="1268760"/>
            <a:ext cx="8229600" cy="5472608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cs-CZ" sz="12000" b="1" dirty="0"/>
              <a:t>Plán činnosti 2020/2021 </a:t>
            </a:r>
          </a:p>
          <a:p>
            <a:pPr marL="0" indent="0" algn="ctr">
              <a:buNone/>
            </a:pPr>
            <a:r>
              <a:rPr lang="cs-CZ" sz="12000" b="1" u="sng" dirty="0"/>
              <a:t>Červen</a:t>
            </a:r>
          </a:p>
          <a:p>
            <a:endParaRPr lang="cs-CZ" sz="6400" b="1" dirty="0"/>
          </a:p>
          <a:p>
            <a:r>
              <a:rPr lang="cs-CZ" sz="6400" b="1" dirty="0" err="1"/>
              <a:t>Podaktivita</a:t>
            </a:r>
            <a:r>
              <a:rPr lang="cs-CZ" sz="6400" b="1" dirty="0"/>
              <a:t> KA 05-2  </a:t>
            </a:r>
            <a:r>
              <a:rPr lang="cs-CZ" sz="6400" dirty="0"/>
              <a:t>Sdílení pedagogů, odborných učeben a laboratoří, příklady dobré praxe</a:t>
            </a:r>
          </a:p>
          <a:p>
            <a:r>
              <a:rPr lang="cs-CZ" sz="6400" dirty="0"/>
              <a:t>Téma: </a:t>
            </a:r>
            <a:r>
              <a:rPr lang="cs-CZ" sz="6400" b="1" dirty="0"/>
              <a:t> Choroby a škůdci pod mikroskopem </a:t>
            </a:r>
          </a:p>
          <a:p>
            <a:r>
              <a:rPr lang="cs-CZ" sz="6400" dirty="0"/>
              <a:t>Účastníci: žáci SŠ + pedagogický doprovod (max. 12 žáků) </a:t>
            </a:r>
          </a:p>
          <a:p>
            <a:r>
              <a:rPr lang="cs-CZ" sz="6400" dirty="0"/>
              <a:t>Termín:  10. 6. 2021</a:t>
            </a:r>
          </a:p>
          <a:p>
            <a:r>
              <a:rPr lang="cs-CZ" sz="6400" dirty="0"/>
              <a:t>Čas: 9:00 – 12:00  </a:t>
            </a:r>
          </a:p>
          <a:p>
            <a:r>
              <a:rPr lang="cs-CZ" sz="6400" dirty="0"/>
              <a:t>Místo konání:  SOŠ Znojmo, Dvořákova 19 </a:t>
            </a:r>
          </a:p>
          <a:p>
            <a:r>
              <a:rPr lang="cs-CZ" sz="6400" dirty="0"/>
              <a:t>Lektor:  Ing. Marie Eliášková</a:t>
            </a:r>
          </a:p>
          <a:p>
            <a:r>
              <a:rPr lang="cs-CZ" sz="6400" dirty="0"/>
              <a:t>S sebou:  psací potřeby</a:t>
            </a:r>
          </a:p>
          <a:p>
            <a:pPr marL="0" indent="0" algn="ctr">
              <a:buNone/>
            </a:pPr>
            <a:endParaRPr lang="cs-CZ" sz="6400" b="1" u="sng" dirty="0"/>
          </a:p>
          <a:p>
            <a:r>
              <a:rPr lang="cs-CZ" sz="6400" b="1" dirty="0" err="1"/>
              <a:t>Podaktivita</a:t>
            </a:r>
            <a:r>
              <a:rPr lang="cs-CZ" sz="6400" b="1" dirty="0"/>
              <a:t> KA 05-4 </a:t>
            </a:r>
            <a:r>
              <a:rPr lang="cs-CZ" sz="6400" dirty="0"/>
              <a:t>Odborné vzdělávání pedagogických pracovníků </a:t>
            </a:r>
          </a:p>
          <a:p>
            <a:r>
              <a:rPr lang="cs-CZ" sz="6400" dirty="0"/>
              <a:t>Téma: </a:t>
            </a:r>
            <a:r>
              <a:rPr lang="cs-CZ" sz="6400" b="1" dirty="0"/>
              <a:t> Využití bezpilotních letounů v zemědělství</a:t>
            </a:r>
          </a:p>
          <a:p>
            <a:r>
              <a:rPr lang="cs-CZ" sz="6400" dirty="0"/>
              <a:t>Účastníci: učitelé (max. 25 učitelů)</a:t>
            </a:r>
          </a:p>
          <a:p>
            <a:r>
              <a:rPr lang="cs-CZ" sz="6400" dirty="0"/>
              <a:t>Termín:  17. 6. 2021</a:t>
            </a:r>
          </a:p>
          <a:p>
            <a:r>
              <a:rPr lang="cs-CZ" sz="6400" dirty="0"/>
              <a:t>Čas:  9:00 – 13:00</a:t>
            </a:r>
          </a:p>
          <a:p>
            <a:r>
              <a:rPr lang="cs-CZ" sz="6400" dirty="0"/>
              <a:t>Místo konání:  SOŠ Znojmo, Dvořákova 19 </a:t>
            </a:r>
          </a:p>
          <a:p>
            <a:r>
              <a:rPr lang="cs-CZ" sz="6400" dirty="0"/>
              <a:t>Lektor:  Ing. Pavel Vávra</a:t>
            </a:r>
          </a:p>
          <a:p>
            <a:pPr marL="0" indent="0">
              <a:buNone/>
            </a:pPr>
            <a:endParaRPr lang="cs-CZ" sz="6400" dirty="0"/>
          </a:p>
          <a:p>
            <a:endParaRPr lang="cs-CZ" sz="6400" dirty="0"/>
          </a:p>
          <a:p>
            <a:endParaRPr lang="cs-CZ" sz="6400" b="1" u="sng" dirty="0"/>
          </a:p>
          <a:p>
            <a:endParaRPr lang="cs-CZ" sz="6800" dirty="0"/>
          </a:p>
          <a:p>
            <a:pPr marL="0" indent="0">
              <a:buNone/>
            </a:pPr>
            <a:r>
              <a:rPr lang="cs-CZ" sz="6800" dirty="0"/>
              <a:t> </a:t>
            </a:r>
          </a:p>
          <a:p>
            <a:endParaRPr lang="cs-CZ" sz="3300" dirty="0"/>
          </a:p>
          <a:p>
            <a:pPr marL="0" indent="0">
              <a:buNone/>
            </a:pPr>
            <a:r>
              <a:rPr lang="cs-CZ" sz="3300" b="1" dirty="0"/>
              <a:t>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1" descr="C:\Users\sekretariat\Desktop\logo-nove-corel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93610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136755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619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sz="2200" b="1" dirty="0"/>
              <a:t>	Střední odborná škola Znojmo, Dvořákova, příspěvková organizace  </a:t>
            </a:r>
            <a:r>
              <a:rPr lang="cs-CZ" sz="2200" dirty="0"/>
              <a:t>Dvořákova 1594/19, 669 02 Znojmo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7156" y="1268760"/>
            <a:ext cx="8229600" cy="547260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cs-CZ" sz="6300" b="1" dirty="0"/>
          </a:p>
          <a:p>
            <a:pPr marL="0" indent="0">
              <a:buNone/>
            </a:pPr>
            <a:endParaRPr lang="cs-CZ" sz="6300" b="1" dirty="0"/>
          </a:p>
          <a:p>
            <a:pPr marL="0" indent="0">
              <a:buNone/>
            </a:pPr>
            <a:endParaRPr lang="cs-CZ" sz="6300" b="1" dirty="0"/>
          </a:p>
          <a:p>
            <a:r>
              <a:rPr lang="cs-CZ" sz="8000" dirty="0"/>
              <a:t>Přihlášku k aktivitám lze stáhnout na webových stránkách naší školy</a:t>
            </a:r>
          </a:p>
          <a:p>
            <a:pPr marL="0" indent="0">
              <a:buNone/>
            </a:pPr>
            <a:r>
              <a:rPr lang="cs-CZ" sz="8000" b="1" dirty="0"/>
              <a:t>      https://www.sos-znojmo.cz/cov/</a:t>
            </a:r>
          </a:p>
          <a:p>
            <a:pPr algn="just"/>
            <a:r>
              <a:rPr lang="cs-CZ" sz="8000" dirty="0"/>
              <a:t>Pro splnění cíle projektu je zapotřebí, aby každý partner projektu přihlásil své žáky na jednu z uvedených aktivit (</a:t>
            </a:r>
            <a:r>
              <a:rPr lang="cs-CZ" sz="8000" dirty="0" err="1"/>
              <a:t>Podaktivita</a:t>
            </a:r>
            <a:r>
              <a:rPr lang="cs-CZ" sz="8000" dirty="0"/>
              <a:t> KA 05-2  Sdílení pedagogů, odborných učeben a laboratoří, příklady dobré praxe) ve školním roce 2020/2021 a dále vybrané odborné učitele na jednu z nabízených aktivit (</a:t>
            </a:r>
            <a:r>
              <a:rPr lang="cs-CZ" sz="8000" dirty="0" err="1"/>
              <a:t>Podaktivita</a:t>
            </a:r>
            <a:r>
              <a:rPr lang="cs-CZ" sz="8000" dirty="0"/>
              <a:t> KA 05-4 Odborné vzdělávání pedagogických pracovníků). </a:t>
            </a:r>
          </a:p>
          <a:p>
            <a:pPr marL="0" indent="0" algn="ctr">
              <a:buNone/>
            </a:pPr>
            <a:endParaRPr lang="cs-CZ" sz="8000" b="1" dirty="0"/>
          </a:p>
          <a:p>
            <a:pPr marL="0" indent="0" algn="ctr">
              <a:buNone/>
            </a:pPr>
            <a:r>
              <a:rPr lang="cs-CZ" sz="8000" b="1" dirty="0"/>
              <a:t>Děkujeme za zapojení do činnosti Centra odborného vzdělávání pro zemědělství a přihlášení do jednotlivých aktivit.</a:t>
            </a:r>
            <a:r>
              <a:rPr lang="cs-CZ" sz="6300" b="1" dirty="0"/>
              <a:t> </a:t>
            </a:r>
          </a:p>
          <a:p>
            <a:pPr marL="0" indent="0" algn="ctr">
              <a:buNone/>
            </a:pPr>
            <a:endParaRPr lang="cs-CZ" sz="6300" b="1" dirty="0"/>
          </a:p>
          <a:p>
            <a:endParaRPr lang="cs-CZ" sz="6400" b="1" dirty="0"/>
          </a:p>
          <a:p>
            <a:endParaRPr lang="cs-CZ" sz="6400" b="1" dirty="0"/>
          </a:p>
          <a:p>
            <a:pPr marL="0" indent="0">
              <a:buNone/>
            </a:pPr>
            <a:endParaRPr lang="cs-CZ" sz="6400" dirty="0"/>
          </a:p>
          <a:p>
            <a:endParaRPr lang="cs-CZ" sz="6400" dirty="0"/>
          </a:p>
          <a:p>
            <a:endParaRPr lang="cs-CZ" sz="6400" b="1" u="sng" dirty="0"/>
          </a:p>
          <a:p>
            <a:endParaRPr lang="cs-CZ" sz="6800" dirty="0"/>
          </a:p>
          <a:p>
            <a:pPr marL="0" indent="0">
              <a:buNone/>
            </a:pPr>
            <a:r>
              <a:rPr lang="cs-CZ" sz="6800" dirty="0"/>
              <a:t> </a:t>
            </a:r>
          </a:p>
          <a:p>
            <a:endParaRPr lang="cs-CZ" sz="3300" dirty="0"/>
          </a:p>
          <a:p>
            <a:pPr marL="0" indent="0">
              <a:buNone/>
            </a:pPr>
            <a:r>
              <a:rPr lang="cs-CZ" sz="3300" b="1" dirty="0"/>
              <a:t>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1" descr="C:\Users\sekretariat\Desktop\logo-nove-corel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93610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937920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619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sz="2200" b="1" dirty="0"/>
              <a:t>	Střední odborná škola Znojmo, Dvořákova, příspěvková organizace  </a:t>
            </a:r>
            <a:r>
              <a:rPr lang="cs-CZ" sz="2200" dirty="0"/>
              <a:t>Dvořákova 1594/19, 669 02 Znojmo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7156" y="1268760"/>
            <a:ext cx="8229600" cy="5472608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cs-CZ" sz="7500" b="1" dirty="0"/>
              <a:t>Uskutečnilo se 2020/2021 v rámci </a:t>
            </a:r>
            <a:r>
              <a:rPr lang="cs-CZ" sz="7500" b="1" dirty="0" err="1"/>
              <a:t>iKAP</a:t>
            </a:r>
            <a:r>
              <a:rPr lang="cs-CZ" sz="7500" b="1" dirty="0"/>
              <a:t> – COV</a:t>
            </a:r>
          </a:p>
          <a:p>
            <a:endParaRPr lang="cs-CZ" sz="7500" b="1" dirty="0"/>
          </a:p>
          <a:p>
            <a:pPr marL="0" indent="0">
              <a:buNone/>
            </a:pPr>
            <a:endParaRPr lang="cs-CZ" sz="2800" b="1" dirty="0"/>
          </a:p>
          <a:p>
            <a:r>
              <a:rPr lang="cs-CZ" sz="4800" b="1" dirty="0" err="1"/>
              <a:t>Podaktivita</a:t>
            </a:r>
            <a:r>
              <a:rPr lang="cs-CZ" sz="4800" b="1" dirty="0"/>
              <a:t> KA05-2 </a:t>
            </a:r>
            <a:r>
              <a:rPr lang="cs-CZ" sz="4800" dirty="0"/>
              <a:t>Sdílení pedagogů, odborných učeben a laboratoří, příklady dobré praxe</a:t>
            </a:r>
            <a:r>
              <a:rPr lang="cs-CZ" sz="4800" b="1" dirty="0"/>
              <a:t> </a:t>
            </a:r>
            <a:r>
              <a:rPr lang="cs-CZ" sz="4800" dirty="0"/>
              <a:t> </a:t>
            </a:r>
            <a:r>
              <a:rPr lang="cs-CZ" sz="4800" b="1" dirty="0"/>
              <a:t> </a:t>
            </a:r>
          </a:p>
          <a:p>
            <a:r>
              <a:rPr lang="cs-CZ" sz="4800" dirty="0"/>
              <a:t>Téma: </a:t>
            </a:r>
            <a:r>
              <a:rPr lang="cs-CZ" sz="4800" b="1" dirty="0"/>
              <a:t>Znojemská zemědělská výstava  </a:t>
            </a:r>
          </a:p>
          <a:p>
            <a:r>
              <a:rPr lang="cs-CZ" sz="4800" dirty="0"/>
              <a:t>Termín: </a:t>
            </a:r>
            <a:r>
              <a:rPr lang="cs-CZ" sz="4800" b="1" dirty="0"/>
              <a:t>10. - 12. 9. 2020 </a:t>
            </a:r>
          </a:p>
          <a:p>
            <a:r>
              <a:rPr lang="cs-CZ" sz="4800" dirty="0"/>
              <a:t>Počet vystavovatelů 280 z toho 28 firem a dále 6 škol z toho 5 SŠ – partnerů COV pro zemědělství. Výstavu navštívilo 480 žáků středních, základních a mateřských škol. Počet návštěvníků byl výrazně omezen pandemickou situací.  </a:t>
            </a:r>
          </a:p>
          <a:p>
            <a:pPr marL="0" indent="0">
              <a:buNone/>
            </a:pPr>
            <a:endParaRPr lang="cs-CZ" sz="4800" dirty="0"/>
          </a:p>
          <a:p>
            <a:r>
              <a:rPr lang="cs-CZ" sz="4800" b="1" dirty="0" err="1"/>
              <a:t>Podaktivita</a:t>
            </a:r>
            <a:r>
              <a:rPr lang="cs-CZ" sz="4800" b="1" dirty="0"/>
              <a:t> KA 05-2  </a:t>
            </a:r>
            <a:r>
              <a:rPr lang="cs-CZ" sz="4800" dirty="0"/>
              <a:t>Sdílení pedagogů, odborných učeben a laboratoří, příklady dobré praxe</a:t>
            </a:r>
          </a:p>
          <a:p>
            <a:r>
              <a:rPr lang="cs-CZ" sz="4800" dirty="0"/>
              <a:t>Téma:  </a:t>
            </a:r>
            <a:r>
              <a:rPr lang="cs-CZ" sz="4800" b="1" dirty="0"/>
              <a:t>Soutěž pro žáky zemědělských oborů</a:t>
            </a:r>
            <a:r>
              <a:rPr lang="cs-CZ" sz="4800" dirty="0"/>
              <a:t> v rámci Krajské soutěže v orbě</a:t>
            </a:r>
            <a:endParaRPr lang="cs-CZ" sz="4800" b="1" dirty="0"/>
          </a:p>
          <a:p>
            <a:r>
              <a:rPr lang="cs-CZ" sz="4800" dirty="0"/>
              <a:t>Termín:  </a:t>
            </a:r>
            <a:r>
              <a:rPr lang="cs-CZ" sz="4800" b="1" dirty="0"/>
              <a:t>23. 9. 2020</a:t>
            </a:r>
          </a:p>
          <a:p>
            <a:r>
              <a:rPr lang="cs-CZ" sz="4800" dirty="0"/>
              <a:t>Celkový počet škol 7, počet soutěžících 22 z toho 5 dívek a 17 chlapců. Z důvodu pandemické situace se část škol omluvila a dále jsme nezvali účastníky ze zahraničních škol.</a:t>
            </a:r>
          </a:p>
          <a:p>
            <a:endParaRPr lang="cs-CZ" sz="4800" dirty="0"/>
          </a:p>
          <a:p>
            <a:r>
              <a:rPr lang="cs-CZ" sz="4800" b="1" dirty="0" err="1"/>
              <a:t>Podaktivita</a:t>
            </a:r>
            <a:r>
              <a:rPr lang="cs-CZ" sz="4800" b="1" dirty="0"/>
              <a:t> KA 05-2  </a:t>
            </a:r>
            <a:r>
              <a:rPr lang="cs-CZ" sz="4800" dirty="0"/>
              <a:t>Sdílení pedagogů, odborných učeben a laboratoří, příklady dobré praxe</a:t>
            </a:r>
          </a:p>
          <a:p>
            <a:r>
              <a:rPr lang="cs-CZ" sz="4800" dirty="0"/>
              <a:t>Téma:  </a:t>
            </a:r>
            <a:r>
              <a:rPr lang="cs-CZ" sz="4800" b="1" dirty="0"/>
              <a:t>Nácvik</a:t>
            </a:r>
            <a:r>
              <a:rPr lang="cs-CZ" sz="4800" dirty="0"/>
              <a:t> </a:t>
            </a:r>
            <a:r>
              <a:rPr lang="cs-CZ" sz="4800" b="1" dirty="0"/>
              <a:t>seřízení pluhů</a:t>
            </a:r>
            <a:r>
              <a:rPr lang="cs-CZ" sz="4800" dirty="0"/>
              <a:t> v rámci Krajské soutěže v orbě</a:t>
            </a:r>
            <a:endParaRPr lang="cs-CZ" sz="4800" b="1" dirty="0"/>
          </a:p>
          <a:p>
            <a:r>
              <a:rPr lang="cs-CZ" sz="4800" dirty="0"/>
              <a:t>Termín:  </a:t>
            </a:r>
            <a:r>
              <a:rPr lang="cs-CZ" sz="4800" b="1" dirty="0"/>
              <a:t>23. 9. 2020</a:t>
            </a:r>
          </a:p>
          <a:p>
            <a:r>
              <a:rPr lang="cs-CZ" sz="4800" dirty="0"/>
              <a:t>Celkový počet účastníků 40</a:t>
            </a:r>
          </a:p>
          <a:p>
            <a:endParaRPr lang="cs-CZ" sz="4800" dirty="0"/>
          </a:p>
          <a:p>
            <a:r>
              <a:rPr lang="cs-CZ" sz="4800" b="1" dirty="0" err="1"/>
              <a:t>Podaktivita</a:t>
            </a:r>
            <a:r>
              <a:rPr lang="cs-CZ" sz="4800" b="1" dirty="0"/>
              <a:t> KA 05-4  </a:t>
            </a:r>
            <a:r>
              <a:rPr lang="cs-CZ" sz="4800" dirty="0"/>
              <a:t>Odborné vzdělávání pedagogických pracovníků a managementu škol </a:t>
            </a:r>
          </a:p>
          <a:p>
            <a:r>
              <a:rPr lang="cs-CZ" sz="4800" dirty="0"/>
              <a:t>Téma:  </a:t>
            </a:r>
            <a:r>
              <a:rPr lang="cs-CZ" sz="4800" b="1" dirty="0"/>
              <a:t>Využití bezpilotních letounů v zemědělství </a:t>
            </a:r>
            <a:r>
              <a:rPr lang="cs-CZ" sz="4800" dirty="0"/>
              <a:t> v rámci Krajské soutěže v orbě</a:t>
            </a:r>
            <a:endParaRPr lang="cs-CZ" sz="4800" b="1" dirty="0"/>
          </a:p>
          <a:p>
            <a:r>
              <a:rPr lang="cs-CZ" sz="4800" dirty="0"/>
              <a:t>Termín:  </a:t>
            </a:r>
            <a:r>
              <a:rPr lang="cs-CZ" sz="4800" b="1" dirty="0"/>
              <a:t>23. 9. 2020</a:t>
            </a:r>
          </a:p>
          <a:p>
            <a:r>
              <a:rPr lang="cs-CZ" sz="4800" dirty="0"/>
              <a:t>Celkový počet účastníků 17</a:t>
            </a:r>
          </a:p>
          <a:p>
            <a:pPr marL="0" indent="0">
              <a:buNone/>
            </a:pPr>
            <a:endParaRPr lang="cs-CZ" sz="4800" dirty="0"/>
          </a:p>
          <a:p>
            <a:pPr marL="0" indent="0">
              <a:buNone/>
            </a:pPr>
            <a:r>
              <a:rPr lang="cs-CZ" sz="4800" b="1" dirty="0"/>
              <a:t>Dále proběhla propagace Kurzu pro výkon obecných zemědělských činností -</a:t>
            </a:r>
            <a:r>
              <a:rPr lang="cs-CZ" sz="4800" dirty="0"/>
              <a:t> jedná se o akreditační vzdělávání nekvalifikovaných zemědělců. Díky úspěšné propagaci byl kurz zahájen dne 4. 12. 2020 (ukončen bude do 31. 3. 2020).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1" descr="C:\Users\sekretariat\Desktop\logo-nove-corel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93610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628946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619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sz="2200" b="1" dirty="0"/>
              <a:t>	Střední odborná škola Znojmo, Dvořákova, příspěvková organizace  </a:t>
            </a:r>
            <a:r>
              <a:rPr lang="cs-CZ" sz="2200" dirty="0"/>
              <a:t>Dvořákova 1594/19, 669 02 Znojmo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7156" y="1268760"/>
            <a:ext cx="8229600" cy="5472608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cs-CZ" sz="3000" b="1" dirty="0"/>
              <a:t>Nejdůležitější aktivity v příštím školním roce</a:t>
            </a:r>
          </a:p>
          <a:p>
            <a:pPr marL="0" indent="0" algn="ctr">
              <a:buNone/>
            </a:pPr>
            <a:endParaRPr lang="cs-CZ" sz="2800" dirty="0"/>
          </a:p>
          <a:p>
            <a:r>
              <a:rPr lang="cs-CZ" sz="2500" dirty="0"/>
              <a:t>září 2021 – Znojemská zemědělská výstava</a:t>
            </a:r>
          </a:p>
          <a:p>
            <a:r>
              <a:rPr lang="cs-CZ" sz="2500" dirty="0"/>
              <a:t>září 2021 – Krajská soutěž v orbě</a:t>
            </a:r>
          </a:p>
          <a:p>
            <a:r>
              <a:rPr lang="cs-CZ" sz="2500" dirty="0"/>
              <a:t>září 2021 – Setkání partnerů COV a seznámení s programem COV na školní rok 2021/2022. Součástí programu je malé překvapení. </a:t>
            </a:r>
          </a:p>
          <a:p>
            <a:r>
              <a:rPr lang="cs-CZ" sz="2500" dirty="0"/>
              <a:t>budování odborných učeben (zřízení dílny pro práci s kovem, </a:t>
            </a:r>
            <a:r>
              <a:rPr lang="cs-CZ" sz="2500" dirty="0" err="1"/>
              <a:t>minimlékárny</a:t>
            </a:r>
            <a:r>
              <a:rPr lang="cs-CZ" sz="2500" dirty="0"/>
              <a:t>, laboratoře přírodovědných předmětů)</a:t>
            </a:r>
          </a:p>
          <a:p>
            <a:pPr marL="0" indent="0">
              <a:buNone/>
            </a:pPr>
            <a:endParaRPr lang="cs-CZ" sz="2500" dirty="0"/>
          </a:p>
          <a:p>
            <a:pPr marL="0" indent="0">
              <a:buNone/>
            </a:pPr>
            <a:endParaRPr lang="cs-CZ" sz="2500" dirty="0"/>
          </a:p>
          <a:p>
            <a:pPr marL="0" indent="0">
              <a:buNone/>
            </a:pPr>
            <a:endParaRPr lang="cs-CZ" sz="2500" dirty="0"/>
          </a:p>
          <a:p>
            <a:pPr marL="0" indent="0" algn="ctr">
              <a:buNone/>
            </a:pPr>
            <a:r>
              <a:rPr lang="cs-CZ" sz="2500" dirty="0"/>
              <a:t>Těšíme se na vaši účast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1" descr="C:\Users\sekretariat\Desktop\logo-nove-corel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93610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489536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619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sz="2200" b="1" dirty="0"/>
              <a:t>	Střední odborná škola Znojmo, Dvořákova, příspěvková organizace  </a:t>
            </a:r>
            <a:r>
              <a:rPr lang="cs-CZ" sz="2200" dirty="0"/>
              <a:t>Dvořákova 1594/19, 669 02 Znojmo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980728"/>
            <a:ext cx="8712968" cy="59766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3000" b="1" dirty="0"/>
              <a:t>Statistické údaje – počty žáků</a:t>
            </a:r>
          </a:p>
          <a:p>
            <a:pPr marL="0" indent="0" algn="r">
              <a:buNone/>
            </a:pPr>
            <a:r>
              <a:rPr lang="cs-CZ" sz="1600" dirty="0"/>
              <a:t>                                                                			  </a:t>
            </a:r>
          </a:p>
          <a:p>
            <a:pPr marL="0" indent="0" algn="r">
              <a:buNone/>
            </a:pPr>
            <a:r>
              <a:rPr lang="cs-CZ" sz="2400" b="1" dirty="0"/>
              <a:t> </a:t>
            </a:r>
          </a:p>
          <a:p>
            <a:pPr marL="0" indent="0" algn="r">
              <a:buNone/>
            </a:pPr>
            <a:endParaRPr lang="cs-CZ" dirty="0"/>
          </a:p>
          <a:p>
            <a:pPr marL="0" indent="0" algn="r">
              <a:buNone/>
            </a:pPr>
            <a:endParaRPr lang="cs-CZ" dirty="0"/>
          </a:p>
          <a:p>
            <a:pPr marL="0" indent="0" algn="r">
              <a:buNone/>
            </a:pPr>
            <a:endParaRPr lang="cs-CZ" dirty="0"/>
          </a:p>
          <a:p>
            <a:pPr marL="0" indent="0" algn="r">
              <a:buNone/>
            </a:pPr>
            <a:endParaRPr lang="cs-CZ" dirty="0"/>
          </a:p>
        </p:txBody>
      </p:sp>
      <p:pic>
        <p:nvPicPr>
          <p:cNvPr id="4" name="obrázek 1" descr="C:\Users\sekretariat\Desktop\logo-nove-corel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93610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4246171"/>
              </p:ext>
            </p:extLst>
          </p:nvPr>
        </p:nvGraphicFramePr>
        <p:xfrm>
          <a:off x="251519" y="1628812"/>
          <a:ext cx="8712970" cy="48156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667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13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29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29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529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529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529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52878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školní</a:t>
                      </a:r>
                      <a:r>
                        <a:rPr lang="cs-CZ" sz="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rok 2018/2019</a:t>
                      </a:r>
                      <a:endParaRPr lang="cs-CZ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b="1" u="none" strike="noStrike" dirty="0">
                          <a:effectLst/>
                        </a:rPr>
                        <a:t>kód oboru</a:t>
                      </a:r>
                      <a:endParaRPr lang="cs-CZ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b="1" u="none" strike="noStrike" dirty="0">
                          <a:effectLst/>
                        </a:rPr>
                        <a:t>1. ročník</a:t>
                      </a:r>
                      <a:endParaRPr lang="cs-CZ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b="1" u="none" strike="noStrike" dirty="0">
                          <a:effectLst/>
                        </a:rPr>
                        <a:t>2. ročník</a:t>
                      </a:r>
                      <a:endParaRPr lang="cs-CZ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b="1" u="none" strike="noStrike" dirty="0">
                          <a:effectLst/>
                        </a:rPr>
                        <a:t>3. ročník</a:t>
                      </a:r>
                      <a:endParaRPr lang="cs-CZ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b="1" u="none" strike="noStrike" dirty="0">
                          <a:effectLst/>
                        </a:rPr>
                        <a:t>4. ročník</a:t>
                      </a:r>
                      <a:endParaRPr lang="cs-CZ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b="1" u="none" strike="noStrike" dirty="0">
                          <a:effectLst/>
                        </a:rPr>
                        <a:t>SUMA</a:t>
                      </a:r>
                      <a:endParaRPr lang="cs-CZ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878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>
                          <a:effectLst/>
                        </a:rPr>
                        <a:t>Opravář zemědělských strojů - 4 školy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 dirty="0">
                          <a:effectLst/>
                        </a:rPr>
                        <a:t>41-55-H/01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96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107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94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 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 dirty="0">
                          <a:effectLst/>
                        </a:rPr>
                        <a:t>297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2878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>
                          <a:effectLst/>
                        </a:rPr>
                        <a:t>Zahradník - 6 škol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 dirty="0">
                          <a:effectLst/>
                        </a:rPr>
                        <a:t>41-52-H/01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71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51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76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 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 dirty="0">
                          <a:effectLst/>
                        </a:rPr>
                        <a:t>198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2878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>
                          <a:effectLst/>
                        </a:rPr>
                        <a:t>Zahradnické práce - 4 školy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 dirty="0">
                          <a:effectLst/>
                        </a:rPr>
                        <a:t>41-52-E/01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27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28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27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 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 dirty="0">
                          <a:effectLst/>
                        </a:rPr>
                        <a:t>82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2878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>
                          <a:effectLst/>
                        </a:rPr>
                        <a:t>Zahradnictví - 1 škola 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 dirty="0">
                          <a:effectLst/>
                        </a:rPr>
                        <a:t>41-44-L/51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28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7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0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 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 dirty="0">
                          <a:effectLst/>
                        </a:rPr>
                        <a:t>35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2878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>
                          <a:effectLst/>
                        </a:rPr>
                        <a:t>Mechanizace zemědělství a lesního hospodářství - 1 škola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41-45-L/51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14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7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0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 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 dirty="0">
                          <a:effectLst/>
                        </a:rPr>
                        <a:t>21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2878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>
                          <a:effectLst/>
                        </a:rPr>
                        <a:t>Podkovář a zemědělský kovář - 1 škola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 dirty="0">
                          <a:effectLst/>
                        </a:rPr>
                        <a:t>41-54-H/01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5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6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3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 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 dirty="0">
                          <a:effectLst/>
                        </a:rPr>
                        <a:t>14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2878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>
                          <a:effectLst/>
                        </a:rPr>
                        <a:t>Agropodnikání - 4 školy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 dirty="0">
                          <a:effectLst/>
                        </a:rPr>
                        <a:t>41-41-M/01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30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34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47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 dirty="0">
                          <a:effectLst/>
                        </a:rPr>
                        <a:t>47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 dirty="0">
                          <a:effectLst/>
                        </a:rPr>
                        <a:t>158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2878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>
                          <a:effectLst/>
                        </a:rPr>
                        <a:t>Zahradnictví - 1 škola 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 dirty="0">
                          <a:effectLst/>
                        </a:rPr>
                        <a:t>41-44-M/01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22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25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19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16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82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2878"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2878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1" u="none" strike="noStrike" dirty="0">
                          <a:effectLst/>
                        </a:rPr>
                        <a:t>školní rok 2019/2020</a:t>
                      </a:r>
                      <a:endParaRPr lang="cs-CZ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2878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 dirty="0">
                          <a:effectLst/>
                        </a:rPr>
                        <a:t>Opravář zemědělských strojů - 4 školy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 dirty="0">
                          <a:effectLst/>
                        </a:rPr>
                        <a:t>41-55-H/01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 dirty="0">
                          <a:effectLst/>
                        </a:rPr>
                        <a:t>104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108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102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 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 dirty="0">
                          <a:effectLst/>
                        </a:rPr>
                        <a:t>314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2880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 dirty="0">
                          <a:effectLst/>
                        </a:rPr>
                        <a:t>Zahradník - 6 škol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41-52-H/01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 dirty="0">
                          <a:effectLst/>
                        </a:rPr>
                        <a:t>61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57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52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 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 dirty="0">
                          <a:effectLst/>
                        </a:rPr>
                        <a:t>170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2878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>
                          <a:effectLst/>
                        </a:rPr>
                        <a:t>Zahradnické práce - 4 školy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41-52-E/01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 dirty="0">
                          <a:effectLst/>
                        </a:rPr>
                        <a:t>28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22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24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 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 dirty="0">
                          <a:effectLst/>
                        </a:rPr>
                        <a:t>74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2878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>
                          <a:effectLst/>
                        </a:rPr>
                        <a:t>Zahradnictví - 1 škola 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41-44-L/51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 dirty="0">
                          <a:effectLst/>
                        </a:rPr>
                        <a:t>26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24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0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 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 dirty="0">
                          <a:effectLst/>
                        </a:rPr>
                        <a:t>50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2878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 dirty="0">
                          <a:effectLst/>
                        </a:rPr>
                        <a:t>Mechanizace zemědělství a lesního hospodářství - 1 škola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 dirty="0">
                          <a:effectLst/>
                        </a:rPr>
                        <a:t>41-45-L/51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 dirty="0">
                          <a:effectLst/>
                        </a:rPr>
                        <a:t>11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7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0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 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 dirty="0">
                          <a:effectLst/>
                        </a:rPr>
                        <a:t>18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52878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>
                          <a:effectLst/>
                        </a:rPr>
                        <a:t>Podkovář a zemědělský kovář - 1 škola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41-54-H/01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 dirty="0">
                          <a:effectLst/>
                        </a:rPr>
                        <a:t>6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7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9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 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 dirty="0">
                          <a:effectLst/>
                        </a:rPr>
                        <a:t>22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2878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>
                          <a:effectLst/>
                        </a:rPr>
                        <a:t>Agropodnikání - 4 školy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41-41-M/01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 dirty="0">
                          <a:effectLst/>
                        </a:rPr>
                        <a:t>35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25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41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48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 dirty="0">
                          <a:effectLst/>
                        </a:rPr>
                        <a:t>149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2878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>
                          <a:effectLst/>
                        </a:rPr>
                        <a:t>Zahradnictví - 1 škola 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41-44-M/01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17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21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23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17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 dirty="0">
                          <a:effectLst/>
                        </a:rPr>
                        <a:t>78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52878"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29319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1" u="none" strike="noStrike" dirty="0">
                          <a:effectLst/>
                        </a:rPr>
                        <a:t>školní rok 2020/2021</a:t>
                      </a:r>
                      <a:endParaRPr lang="cs-CZ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52878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 dirty="0">
                          <a:effectLst/>
                        </a:rPr>
                        <a:t>Opravář zemědělských strojů - 4 školy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41-55-H/01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 dirty="0">
                          <a:effectLst/>
                        </a:rPr>
                        <a:t>98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 dirty="0">
                          <a:effectLst/>
                        </a:rPr>
                        <a:t>94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100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 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 dirty="0">
                          <a:effectLst/>
                        </a:rPr>
                        <a:t>292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52878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>
                          <a:effectLst/>
                        </a:rPr>
                        <a:t>Zahradník - 6 škol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41-52-H/01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 dirty="0">
                          <a:effectLst/>
                        </a:rPr>
                        <a:t>85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59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54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 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 dirty="0">
                          <a:effectLst/>
                        </a:rPr>
                        <a:t>198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52878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>
                          <a:effectLst/>
                        </a:rPr>
                        <a:t>Zahradnické práce - 4 školy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41-52-E/01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31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 dirty="0">
                          <a:effectLst/>
                        </a:rPr>
                        <a:t>24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21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 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 dirty="0">
                          <a:effectLst/>
                        </a:rPr>
                        <a:t>76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52878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>
                          <a:effectLst/>
                        </a:rPr>
                        <a:t>Zahradnictví - 1 škola 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41-44-L/51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15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17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0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 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 dirty="0">
                          <a:effectLst/>
                        </a:rPr>
                        <a:t>32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52878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>
                          <a:effectLst/>
                        </a:rPr>
                        <a:t>Mechanizace zemědělství a lesního hospodářství - 1 škola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41-45-L/51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8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3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 dirty="0">
                          <a:effectLst/>
                        </a:rPr>
                        <a:t>0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 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 dirty="0">
                          <a:effectLst/>
                        </a:rPr>
                        <a:t>11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52878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>
                          <a:effectLst/>
                        </a:rPr>
                        <a:t>Podkovář a zemědělský kovář - 1 škola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41-54-H/01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6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5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 dirty="0">
                          <a:effectLst/>
                        </a:rPr>
                        <a:t>11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 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 dirty="0">
                          <a:effectLst/>
                        </a:rPr>
                        <a:t>22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52878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>
                          <a:effectLst/>
                        </a:rPr>
                        <a:t>Agropodnikání - 4 školy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41-41-M/01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44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32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27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42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 dirty="0">
                          <a:effectLst/>
                        </a:rPr>
                        <a:t>145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52878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u="none" strike="noStrike">
                          <a:effectLst/>
                        </a:rPr>
                        <a:t>Zahradnictví - 1 škola 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41-44-M/01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25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16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>
                          <a:effectLst/>
                        </a:rPr>
                        <a:t>22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 dirty="0">
                          <a:effectLst/>
                        </a:rPr>
                        <a:t>24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 dirty="0">
                          <a:effectLst/>
                        </a:rPr>
                        <a:t>87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52878"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52878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1" u="none" strike="noStrike" dirty="0">
                          <a:effectLst/>
                        </a:rPr>
                        <a:t>Zdroj: Zahajovací výkazy JMK</a:t>
                      </a:r>
                      <a:endParaRPr lang="cs-CZ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656" marR="6656" marT="6656" marB="0" anchor="b"/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98650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619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sz="2200" b="1" dirty="0"/>
              <a:t>	Střední odborná škola Znojmo, Dvořákova, příspěvková organizace  </a:t>
            </a:r>
            <a:r>
              <a:rPr lang="cs-CZ" sz="2200" dirty="0"/>
              <a:t>Dvořákova 1594/19, 669 02 Znojmo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484784"/>
            <a:ext cx="8836756" cy="5256584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cs-CZ" sz="3800" b="1" dirty="0"/>
              <a:t> </a:t>
            </a:r>
          </a:p>
          <a:p>
            <a:pPr marL="0" indent="0">
              <a:buNone/>
            </a:pPr>
            <a:endParaRPr lang="cs-CZ" sz="3600" b="1" dirty="0"/>
          </a:p>
          <a:p>
            <a:pPr marL="0" indent="0">
              <a:buNone/>
            </a:pPr>
            <a:r>
              <a:rPr lang="cs-CZ" sz="3600" b="1" dirty="0"/>
              <a:t>		</a:t>
            </a:r>
          </a:p>
          <a:p>
            <a:pPr marL="0" indent="0">
              <a:buNone/>
            </a:pPr>
            <a:endParaRPr lang="cs-CZ" sz="3600" b="1" dirty="0"/>
          </a:p>
          <a:p>
            <a:pPr marL="0" indent="0">
              <a:buNone/>
            </a:pPr>
            <a:endParaRPr lang="cs-CZ" sz="3600" b="1" dirty="0"/>
          </a:p>
          <a:p>
            <a:pPr marL="0" indent="0">
              <a:buNone/>
            </a:pPr>
            <a:r>
              <a:rPr lang="cs-CZ" sz="2400" b="1" dirty="0"/>
              <a:t>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sz="1200" b="1" dirty="0"/>
          </a:p>
          <a:p>
            <a:pPr marL="0" indent="0">
              <a:buNone/>
            </a:pPr>
            <a:endParaRPr lang="cs-CZ" sz="1200" b="1" dirty="0"/>
          </a:p>
          <a:p>
            <a:pPr marL="0" indent="0">
              <a:buNone/>
            </a:pPr>
            <a:endParaRPr lang="cs-CZ" sz="1200" b="1" dirty="0"/>
          </a:p>
          <a:p>
            <a:pPr marL="0" indent="0">
              <a:buNone/>
            </a:pPr>
            <a:endParaRPr lang="cs-CZ" sz="1200" b="1" dirty="0"/>
          </a:p>
          <a:p>
            <a:pPr marL="0" indent="0">
              <a:buNone/>
            </a:pPr>
            <a:endParaRPr lang="cs-CZ" sz="1200" b="1" dirty="0"/>
          </a:p>
          <a:p>
            <a:pPr marL="0" indent="0">
              <a:buNone/>
            </a:pPr>
            <a:endParaRPr lang="cs-CZ" sz="1200" b="1" dirty="0"/>
          </a:p>
          <a:p>
            <a:pPr marL="0" indent="0">
              <a:buNone/>
            </a:pPr>
            <a:endParaRPr lang="cs-CZ" sz="1200" b="1" dirty="0"/>
          </a:p>
          <a:p>
            <a:pPr marL="0" indent="0">
              <a:buNone/>
            </a:pPr>
            <a:r>
              <a:rPr lang="cs-CZ" sz="1100" b="1" dirty="0"/>
              <a:t>                 </a:t>
            </a:r>
          </a:p>
          <a:p>
            <a:pPr marL="0" indent="0">
              <a:buNone/>
            </a:pPr>
            <a:endParaRPr lang="cs-CZ" sz="1100" b="1" dirty="0"/>
          </a:p>
          <a:p>
            <a:pPr marL="0" indent="0">
              <a:buNone/>
            </a:pPr>
            <a:endParaRPr lang="cs-CZ" sz="1100" b="1" dirty="0"/>
          </a:p>
          <a:p>
            <a:pPr marL="0" indent="0">
              <a:buNone/>
            </a:pPr>
            <a:r>
              <a:rPr lang="cs-CZ" sz="1100" b="1" dirty="0"/>
              <a:t> Zdroj: Zahajovací výkazy JMK</a:t>
            </a:r>
            <a:endParaRPr lang="cs-CZ" sz="1100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1" descr="C:\Users\sekretariat\Desktop\logo-nove-corel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93610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Graf 5"/>
          <p:cNvGraphicFramePr/>
          <p:nvPr>
            <p:extLst>
              <p:ext uri="{D42A27DB-BD31-4B8C-83A1-F6EECF244321}">
                <p14:modId xmlns:p14="http://schemas.microsoft.com/office/powerpoint/2010/main" val="67057563"/>
              </p:ext>
            </p:extLst>
          </p:nvPr>
        </p:nvGraphicFramePr>
        <p:xfrm>
          <a:off x="611559" y="764704"/>
          <a:ext cx="8208913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Tabul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1342629"/>
              </p:ext>
            </p:extLst>
          </p:nvPr>
        </p:nvGraphicFramePr>
        <p:xfrm>
          <a:off x="1259632" y="4149080"/>
          <a:ext cx="6451600" cy="20783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9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u="none" strike="noStrike" dirty="0">
                          <a:effectLst/>
                        </a:rPr>
                        <a:t>obor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u="none" strike="noStrike" dirty="0">
                          <a:effectLst/>
                        </a:rPr>
                        <a:t>kód oboru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u="none" strike="noStrike" dirty="0">
                          <a:effectLst/>
                        </a:rPr>
                        <a:t>rok 2018/2019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u="none" strike="noStrike" dirty="0">
                          <a:effectLst/>
                        </a:rPr>
                        <a:t>rok 2019/2020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u="none" strike="noStrike" dirty="0">
                          <a:effectLst/>
                        </a:rPr>
                        <a:t>rok 2020/2021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Opravář zemědělských strojů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41-55-H/01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297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314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292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Zahradník 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41-52-H/01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198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170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198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 dirty="0">
                          <a:effectLst/>
                        </a:rPr>
                        <a:t>Zahradnické práce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 dirty="0">
                          <a:effectLst/>
                        </a:rPr>
                        <a:t>41-52-E/01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82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74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76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Zahradnictví 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 dirty="0">
                          <a:effectLst/>
                        </a:rPr>
                        <a:t>41-44-L/51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35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50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32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Mechanizace zemědělství a lesního hospodářství 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 dirty="0">
                          <a:effectLst/>
                        </a:rPr>
                        <a:t>41-45-L/51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21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18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11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Podkovář a zemědělský kovář 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41-54-H/01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14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22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22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Agropodnikání 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 dirty="0">
                          <a:effectLst/>
                        </a:rPr>
                        <a:t>41-41-M/01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158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149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145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Zahradnictví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 dirty="0">
                          <a:effectLst/>
                        </a:rPr>
                        <a:t>41-44-M/01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82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78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u="none" strike="noStrike">
                          <a:effectLst/>
                        </a:rPr>
                        <a:t>87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b="1" u="none" strike="noStrike" dirty="0">
                          <a:effectLst/>
                        </a:rPr>
                        <a:t>CELKEM za všechny obory v jednotlivých letech</a:t>
                      </a:r>
                      <a:endParaRPr lang="pl-PL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u="none" strike="noStrike" dirty="0">
                          <a:effectLst/>
                        </a:rPr>
                        <a:t> 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u="none" strike="noStrike" dirty="0">
                          <a:effectLst/>
                        </a:rPr>
                        <a:t>887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u="none" strike="noStrike" dirty="0">
                          <a:effectLst/>
                        </a:rPr>
                        <a:t>875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u="none" strike="noStrike" dirty="0">
                          <a:effectLst/>
                        </a:rPr>
                        <a:t>863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59579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619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sz="2200" b="1" dirty="0"/>
              <a:t>	Střední odborná škola Znojmo, Dvořákova, příspěvková organizace  </a:t>
            </a:r>
            <a:r>
              <a:rPr lang="cs-CZ" sz="2200" dirty="0"/>
              <a:t>Dvořákova 1594/19, 669 02 Znojmo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7156" y="908720"/>
            <a:ext cx="8229600" cy="58326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3000" b="1" dirty="0"/>
              <a:t>Fotodokumentace akcí </a:t>
            </a:r>
          </a:p>
          <a:p>
            <a:pPr marL="0" indent="0">
              <a:buNone/>
            </a:pPr>
            <a:endParaRPr lang="cs-CZ" sz="3600" b="1" dirty="0"/>
          </a:p>
          <a:p>
            <a:pPr marL="0" indent="0">
              <a:buNone/>
            </a:pPr>
            <a:r>
              <a:rPr lang="cs-CZ" sz="3600" b="1" dirty="0"/>
              <a:t>		</a:t>
            </a:r>
          </a:p>
          <a:p>
            <a:pPr marL="0" indent="0">
              <a:buNone/>
            </a:pPr>
            <a:endParaRPr lang="cs-CZ" sz="3600" b="1" dirty="0"/>
          </a:p>
          <a:p>
            <a:pPr marL="0" indent="0">
              <a:buNone/>
            </a:pPr>
            <a:endParaRPr lang="cs-CZ" sz="3600" b="1" dirty="0"/>
          </a:p>
          <a:p>
            <a:pPr marL="0" indent="0">
              <a:buNone/>
            </a:pPr>
            <a:endParaRPr lang="cs-CZ" sz="3600" b="1" dirty="0"/>
          </a:p>
          <a:p>
            <a:pPr marL="0" indent="0">
              <a:buNone/>
            </a:pPr>
            <a:r>
              <a:rPr lang="cs-CZ" sz="2400" b="1" dirty="0"/>
              <a:t> </a:t>
            </a:r>
          </a:p>
          <a:p>
            <a:pPr marL="0" indent="0">
              <a:buNone/>
            </a:pPr>
            <a:endParaRPr lang="cs-CZ" dirty="0"/>
          </a:p>
          <a:p>
            <a:pPr marL="0" indent="0" algn="ctr">
              <a:buNone/>
            </a:pPr>
            <a:endParaRPr lang="cs-CZ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Krajská soutěž v orbě 23. 9. 2020 – snímek z bezpilotního letounu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1" descr="C:\Users\sekretariat\Desktop\logo-nove-corel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93610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00808"/>
            <a:ext cx="8136000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426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619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sz="2200" b="1" dirty="0"/>
              <a:t>	Střední odborná škola Znojmo, Dvořákova, příspěvková organizace  </a:t>
            </a:r>
            <a:r>
              <a:rPr lang="cs-CZ" sz="2200" dirty="0"/>
              <a:t>Dvořákova 1594/19, 669 02 Znojmo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b="1" dirty="0"/>
              <a:t>WORKSHOP PRO MANAGMENT</a:t>
            </a:r>
          </a:p>
          <a:p>
            <a:pPr marL="0" indent="0" algn="ctr">
              <a:buNone/>
            </a:pPr>
            <a:r>
              <a:rPr lang="cs-CZ" dirty="0"/>
              <a:t>Klíčová </a:t>
            </a:r>
            <a:r>
              <a:rPr lang="cs-CZ" dirty="0" err="1"/>
              <a:t>podaktivita</a:t>
            </a:r>
            <a:r>
              <a:rPr lang="cs-CZ" dirty="0"/>
              <a:t> KA05-4</a:t>
            </a:r>
          </a:p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dirty="0"/>
              <a:t>Znojmo, 9. 2. 2021</a:t>
            </a:r>
          </a:p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1" descr="C:\Users\sekretariat\Desktop\logo-nove-corel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93610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215728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909000"/>
            <a:ext cx="7560000" cy="5040000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899592" y="6093296"/>
            <a:ext cx="756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Krajská soutěž v orbě 23. 9. 2020 – ukázka ovládání bezpilotního letounu </a:t>
            </a:r>
          </a:p>
        </p:txBody>
      </p:sp>
    </p:spTree>
    <p:extLst>
      <p:ext uri="{BB962C8B-B14F-4D97-AF65-F5344CB8AC3E}">
        <p14:creationId xmlns:p14="http://schemas.microsoft.com/office/powerpoint/2010/main" val="28577738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909000"/>
            <a:ext cx="7560000" cy="5040000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792000" y="6093296"/>
            <a:ext cx="756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Krajská soutěž v orbě 23. 9. 2020 – ukázka moderní zemědělské techniky</a:t>
            </a:r>
          </a:p>
        </p:txBody>
      </p:sp>
    </p:spTree>
    <p:extLst>
      <p:ext uri="{BB962C8B-B14F-4D97-AF65-F5344CB8AC3E}">
        <p14:creationId xmlns:p14="http://schemas.microsoft.com/office/powerpoint/2010/main" val="22933200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909000"/>
            <a:ext cx="7560000" cy="5040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92000" y="6093296"/>
            <a:ext cx="756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Krajská soutěž v orbě 23. 9. 2020 – soutěžní orba žáků</a:t>
            </a:r>
          </a:p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492406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61"/>
          <a:stretch/>
        </p:blipFill>
        <p:spPr>
          <a:xfrm>
            <a:off x="792001" y="915548"/>
            <a:ext cx="7560000" cy="4817709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92001" y="5949280"/>
            <a:ext cx="756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Krajská soutěž v orbě 23. 9. 2020 - doprovodný program, ukázka orby s koňmi</a:t>
            </a:r>
          </a:p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457910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909000"/>
            <a:ext cx="7560000" cy="5040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92001" y="6093296"/>
            <a:ext cx="756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Krajská soutěž v orbě 23. 9. 2020 – vyhlášení vítězů, školní kolo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0380597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909000"/>
            <a:ext cx="7560000" cy="504000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797562" y="6093296"/>
            <a:ext cx="7560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Krajská soutěž v orbě 23. 9. 2020 – vyhlášení vítězů, kategorie chlapci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1861223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909000"/>
            <a:ext cx="7560000" cy="504000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792000" y="6093296"/>
            <a:ext cx="7560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Krajská soutěž v orbě 23. 9. 2020 – vyhlášení vítězů, kategorie dívky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5536284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909000"/>
            <a:ext cx="7560000" cy="504000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792000" y="6165304"/>
            <a:ext cx="756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Znojemská zemědělská výstava 10. – 12. 9. 2020 – slavnostní zahájení výstavy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491266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909000"/>
            <a:ext cx="7560000" cy="5040000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792000" y="6093296"/>
            <a:ext cx="756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Znojemská zemědělská výstava 10. – 12. 9. 2020 – expozice partnerských škol </a:t>
            </a:r>
          </a:p>
        </p:txBody>
      </p:sp>
    </p:spTree>
    <p:extLst>
      <p:ext uri="{BB962C8B-B14F-4D97-AF65-F5344CB8AC3E}">
        <p14:creationId xmlns:p14="http://schemas.microsoft.com/office/powerpoint/2010/main" val="41950080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792000" y="6093296"/>
            <a:ext cx="756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Znojemská zemědělská výstava 10. – 12. 9. 2020 – vystavené exponáty</a:t>
            </a:r>
          </a:p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909000"/>
            <a:ext cx="756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6918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619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sz="2200" b="1" dirty="0"/>
              <a:t>	Střední odborná škola Znojmo, Dvořákova, příspěvková organizace  </a:t>
            </a:r>
            <a:r>
              <a:rPr lang="cs-CZ" sz="2200" dirty="0"/>
              <a:t>Dvořákova 1594/19, 669 02 Znojmo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328592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cs-CZ" sz="5500" b="1" dirty="0"/>
              <a:t>Spolupracující školy</a:t>
            </a:r>
          </a:p>
          <a:p>
            <a:pPr marL="0" indent="0" algn="ctr">
              <a:buNone/>
            </a:pPr>
            <a:endParaRPr lang="cs-CZ" sz="3600" b="1" dirty="0"/>
          </a:p>
          <a:p>
            <a:pPr lvl="0"/>
            <a:r>
              <a:rPr lang="cs-CZ" sz="3600" dirty="0"/>
              <a:t>Střední odborná škola a Střední odborné učiliště Vyškov, příspěvková organizace</a:t>
            </a:r>
          </a:p>
          <a:p>
            <a:pPr lvl="0"/>
            <a:r>
              <a:rPr lang="cs-CZ" sz="3600" dirty="0"/>
              <a:t>Střední škola dopravy, obchodu a služeb Moravský Krumlov, příspěvková organizace</a:t>
            </a:r>
          </a:p>
          <a:p>
            <a:pPr lvl="0"/>
            <a:r>
              <a:rPr lang="cs-CZ" sz="3600" dirty="0"/>
              <a:t>Střední vinařská škola Valtice, příspěvková organizace</a:t>
            </a:r>
          </a:p>
          <a:p>
            <a:pPr lvl="0"/>
            <a:r>
              <a:rPr lang="cs-CZ" sz="3600" dirty="0"/>
              <a:t>Střední škola André </a:t>
            </a:r>
            <a:r>
              <a:rPr lang="cs-CZ" sz="3600" dirty="0" err="1"/>
              <a:t>Citroëna</a:t>
            </a:r>
            <a:r>
              <a:rPr lang="cs-CZ" sz="3600" dirty="0"/>
              <a:t> Boskovice, příspěvková organizace</a:t>
            </a:r>
          </a:p>
          <a:p>
            <a:pPr lvl="0"/>
            <a:r>
              <a:rPr lang="cs-CZ" sz="3600" dirty="0"/>
              <a:t>Městská střední odborná škola, Klobouky u Brna, náměstí Míru 6, příspěvková organizace</a:t>
            </a:r>
          </a:p>
          <a:p>
            <a:pPr lvl="0"/>
            <a:r>
              <a:rPr lang="cs-CZ" sz="3600" dirty="0"/>
              <a:t>Střední škola a Základní škola Tišnov, příspěvková organizace</a:t>
            </a:r>
          </a:p>
          <a:p>
            <a:pPr lvl="0"/>
            <a:r>
              <a:rPr lang="cs-CZ" sz="3600" dirty="0"/>
              <a:t>Obchodní akademie a Střední odborné učiliště Veselí nad Moravou </a:t>
            </a:r>
          </a:p>
          <a:p>
            <a:pPr lvl="0"/>
            <a:r>
              <a:rPr lang="cs-CZ" sz="3600" dirty="0"/>
              <a:t>Střední škola gastronomie, hotelnictví a lesnictví, Bzenec, příspěvková organizace</a:t>
            </a:r>
          </a:p>
          <a:p>
            <a:pPr lvl="0"/>
            <a:r>
              <a:rPr lang="cs-CZ" sz="3600" dirty="0"/>
              <a:t>Odborné učiliště Cvrčovice, příspěvková organizace</a:t>
            </a:r>
          </a:p>
          <a:p>
            <a:pPr lvl="0"/>
            <a:r>
              <a:rPr lang="cs-CZ" sz="3600" dirty="0"/>
              <a:t>Střední zahradnická škola Rajhrad, příspěvková organizace</a:t>
            </a:r>
          </a:p>
          <a:p>
            <a:pPr lvl="0"/>
            <a:r>
              <a:rPr lang="cs-CZ" sz="3600" dirty="0"/>
              <a:t>Vyšší odborná škola a střední škola Boskovice, příspěvková organizace</a:t>
            </a:r>
          </a:p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1" descr="C:\Users\sekretariat\Desktop\logo-nove-corel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93610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7844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909000"/>
            <a:ext cx="7560000" cy="5040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92000" y="6093296"/>
            <a:ext cx="756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Znojemská zemědělská výstava 10. – 12. 9. 2020 – vystavené exponáty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701646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909000"/>
            <a:ext cx="7560000" cy="5040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808360" y="6021288"/>
            <a:ext cx="756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Znojemská zemědělská výstava 10. – 12. 9. 2020 – vystavené exponáty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596174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909000"/>
            <a:ext cx="7560000" cy="50400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92000" y="6093296"/>
            <a:ext cx="756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Znojemská zemědělská výstava 10. – 12. 9. 2020 – pohled na vystavené exponáty</a:t>
            </a:r>
          </a:p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034533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94828" y="6021288"/>
            <a:ext cx="756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Znojemská zemědělská výstava 10. – 12. 9. 2020 – ocenění vystavovatelé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28" y="909000"/>
            <a:ext cx="7554345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0325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128" y="909000"/>
            <a:ext cx="6255745" cy="5040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827584" y="6093296"/>
            <a:ext cx="720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Vánoční výstava 15. – 18. 12. 2020 – expozice oborů Zahradník a Zahradnické práce</a:t>
            </a:r>
          </a:p>
        </p:txBody>
      </p:sp>
    </p:spTree>
    <p:extLst>
      <p:ext uri="{BB962C8B-B14F-4D97-AF65-F5344CB8AC3E}">
        <p14:creationId xmlns:p14="http://schemas.microsoft.com/office/powerpoint/2010/main" val="32400234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3" t="1424" r="11424" b="630"/>
          <a:stretch/>
        </p:blipFill>
        <p:spPr>
          <a:xfrm>
            <a:off x="1007604" y="980728"/>
            <a:ext cx="7128792" cy="493649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007604" y="6057582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Vánoční výstava 15. – 18. 12. 2020 – expozice oborů Zahradník a Zahradnické práce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217899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619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sz="2200" b="1" dirty="0"/>
              <a:t>	Střední odborná škola Znojmo, Dvořákova, příspěvková organizace  </a:t>
            </a:r>
            <a:r>
              <a:rPr lang="cs-CZ" sz="2200" dirty="0"/>
              <a:t>Dvořákova 1594/19, 669 02 Znojmo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7156" y="1484784"/>
            <a:ext cx="8229600" cy="5256584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cs-CZ" sz="3800" b="1" dirty="0"/>
              <a:t> </a:t>
            </a:r>
          </a:p>
          <a:p>
            <a:pPr marL="0" indent="0">
              <a:buNone/>
            </a:pPr>
            <a:endParaRPr lang="cs-CZ" sz="3600" b="1" dirty="0"/>
          </a:p>
          <a:p>
            <a:pPr marL="0" indent="0">
              <a:buNone/>
            </a:pPr>
            <a:r>
              <a:rPr lang="cs-CZ" sz="3600" b="1" dirty="0"/>
              <a:t>		    Děkujeme za pozornost</a:t>
            </a:r>
          </a:p>
          <a:p>
            <a:pPr marL="0" indent="0">
              <a:buNone/>
            </a:pPr>
            <a:endParaRPr lang="cs-CZ" sz="3600" b="1" dirty="0"/>
          </a:p>
          <a:p>
            <a:pPr marL="0" indent="0">
              <a:buNone/>
            </a:pPr>
            <a:r>
              <a:rPr lang="cs-CZ" sz="3600" b="1" dirty="0"/>
              <a:t>Otvíráme diskusi a prosíme o sdělení, zda je pro Vás nabídka přínosná, případně o podání jiných návrhů.</a:t>
            </a:r>
          </a:p>
          <a:p>
            <a:pPr marL="0" indent="0">
              <a:buNone/>
            </a:pPr>
            <a:r>
              <a:rPr lang="cs-CZ" sz="3600" b="1" dirty="0"/>
              <a:t> </a:t>
            </a:r>
          </a:p>
          <a:p>
            <a:pPr marL="0" indent="0">
              <a:buNone/>
            </a:pPr>
            <a:endParaRPr lang="cs-CZ" sz="3600" b="1" dirty="0"/>
          </a:p>
          <a:p>
            <a:pPr marL="0" indent="0">
              <a:buNone/>
            </a:pPr>
            <a:endParaRPr lang="cs-CZ" sz="3600" b="1" dirty="0"/>
          </a:p>
          <a:p>
            <a:pPr marL="0" indent="0">
              <a:buNone/>
            </a:pPr>
            <a:endParaRPr lang="cs-CZ" sz="3600" b="1" dirty="0"/>
          </a:p>
          <a:p>
            <a:pPr marL="0" indent="0">
              <a:buNone/>
            </a:pPr>
            <a:r>
              <a:rPr lang="cs-CZ" sz="2400" b="1" dirty="0"/>
              <a:t>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1" descr="C:\Users\sekretariat\Desktop\logo-nove-corel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93610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317480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619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sz="2200" b="1" dirty="0"/>
              <a:t>	Střední odborná škola Znojmo, Dvořákova, příspěvková organizace  </a:t>
            </a:r>
            <a:r>
              <a:rPr lang="cs-CZ" sz="2200" dirty="0"/>
              <a:t>Dvořákova 1594/19, 669 02 Znojmo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7156" y="1484784"/>
            <a:ext cx="8229600" cy="525658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cs-CZ" sz="3800" b="1" dirty="0"/>
              <a:t> </a:t>
            </a:r>
            <a:endParaRPr lang="cs-CZ" sz="3600" b="1" dirty="0"/>
          </a:p>
          <a:p>
            <a:pPr marL="0" indent="0">
              <a:buNone/>
            </a:pPr>
            <a:endParaRPr lang="cs-CZ" sz="3600" b="1" dirty="0"/>
          </a:p>
          <a:p>
            <a:pPr marL="0" indent="0" algn="ctr">
              <a:buNone/>
            </a:pPr>
            <a:r>
              <a:rPr lang="cs-CZ" sz="2800" b="1" dirty="0"/>
              <a:t>Program pokračuje v 11:00 hod workshopem </a:t>
            </a:r>
          </a:p>
          <a:p>
            <a:pPr marL="0" indent="0" algn="ctr">
              <a:buNone/>
            </a:pPr>
            <a:r>
              <a:rPr lang="cs-CZ" sz="2800" b="1" dirty="0"/>
              <a:t>„Vláhové podmínky a jejich úprava“ </a:t>
            </a:r>
          </a:p>
          <a:p>
            <a:pPr marL="0" indent="0" algn="ctr">
              <a:buNone/>
            </a:pPr>
            <a:r>
              <a:rPr lang="cs-CZ" sz="2800" b="1" dirty="0"/>
              <a:t>lektor  Ing. Stanislav Plichta</a:t>
            </a:r>
          </a:p>
          <a:p>
            <a:pPr marL="0" indent="0">
              <a:buNone/>
            </a:pPr>
            <a:endParaRPr lang="cs-CZ" sz="3600" b="1" dirty="0"/>
          </a:p>
          <a:p>
            <a:pPr marL="0" indent="0">
              <a:buNone/>
            </a:pPr>
            <a:endParaRPr lang="cs-CZ" sz="3600" b="1" dirty="0"/>
          </a:p>
          <a:p>
            <a:pPr marL="0" indent="0">
              <a:buNone/>
            </a:pPr>
            <a:endParaRPr lang="cs-CZ" sz="3600" b="1" dirty="0"/>
          </a:p>
          <a:p>
            <a:pPr marL="0" indent="0">
              <a:buNone/>
            </a:pPr>
            <a:r>
              <a:rPr lang="cs-CZ" sz="2400" b="1" dirty="0"/>
              <a:t>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1" descr="C:\Users\sekretariat\Desktop\logo-nove-corel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93610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211893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619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sz="2200" b="1" dirty="0"/>
              <a:t>	Střední odborná škola Znojmo, Dvořákova, příspěvková organizace  </a:t>
            </a:r>
            <a:r>
              <a:rPr lang="cs-CZ" sz="2200" dirty="0"/>
              <a:t>Dvořákova 1594/19, 669 02 Znojmo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7156" y="1268760"/>
            <a:ext cx="8229600" cy="54726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000" b="1" dirty="0"/>
              <a:t> </a:t>
            </a:r>
          </a:p>
          <a:p>
            <a:pPr marL="0" indent="0" algn="ctr">
              <a:buNone/>
            </a:pPr>
            <a:r>
              <a:rPr lang="cs-CZ" sz="3000" b="1" dirty="0"/>
              <a:t>Kontaktní údaje: </a:t>
            </a:r>
          </a:p>
          <a:p>
            <a:pPr marL="0" indent="0" algn="ctr">
              <a:buNone/>
            </a:pPr>
            <a:endParaRPr lang="cs-CZ" sz="3000" b="1" dirty="0"/>
          </a:p>
          <a:p>
            <a:pPr marL="0" indent="0" algn="ctr">
              <a:buNone/>
            </a:pPr>
            <a:r>
              <a:rPr lang="cs-CZ" sz="3000" b="1" dirty="0"/>
              <a:t>Tel.: 515 225 280</a:t>
            </a:r>
          </a:p>
          <a:p>
            <a:pPr marL="0" indent="0" algn="ctr">
              <a:buNone/>
            </a:pPr>
            <a:r>
              <a:rPr lang="cs-CZ" sz="3000" b="1" dirty="0">
                <a:hlinkClick r:id="rId2"/>
              </a:rPr>
              <a:t>sektretariat@sos-znojmo.cz</a:t>
            </a:r>
            <a:endParaRPr lang="cs-CZ" sz="3000" b="1" dirty="0"/>
          </a:p>
          <a:p>
            <a:pPr marL="0" indent="0" algn="ctr">
              <a:buNone/>
            </a:pPr>
            <a:r>
              <a:rPr lang="cs-CZ" sz="3000" b="1" dirty="0">
                <a:hlinkClick r:id="rId3"/>
              </a:rPr>
              <a:t>www.sos-znojmo.cz</a:t>
            </a:r>
            <a:endParaRPr lang="cs-CZ" sz="3000" b="1" dirty="0"/>
          </a:p>
          <a:p>
            <a:pPr marL="0" indent="0" algn="ctr">
              <a:buNone/>
            </a:pPr>
            <a:r>
              <a:rPr lang="cs-CZ" sz="3000" b="1" dirty="0"/>
              <a:t> </a:t>
            </a:r>
          </a:p>
          <a:p>
            <a:endParaRPr lang="cs-CZ" sz="2000" dirty="0"/>
          </a:p>
          <a:p>
            <a:pPr marL="0" indent="0">
              <a:buNone/>
            </a:pPr>
            <a:r>
              <a:rPr lang="cs-CZ" sz="2400" b="1" dirty="0"/>
              <a:t>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1" descr="C:\Users\sekretariat\Desktop\logo-nove-corel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04664"/>
            <a:ext cx="93610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39536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619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sz="2200" b="1" dirty="0"/>
              <a:t>	Střední odborná škola Znojmo, Dvořákova, příspěvková organizace  </a:t>
            </a:r>
            <a:r>
              <a:rPr lang="cs-CZ" sz="2200" dirty="0"/>
              <a:t>Dvořákova 1594/19, 669 02 Znojmo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24744"/>
            <a:ext cx="8686800" cy="50014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b="1" dirty="0"/>
              <a:t>Program</a:t>
            </a:r>
          </a:p>
          <a:p>
            <a:pPr marL="0" indent="0">
              <a:buNone/>
            </a:pPr>
            <a:r>
              <a:rPr lang="cs-CZ" sz="2000" dirty="0"/>
              <a:t>9:00 – 9:15    Přivítání, seznámení s programem – Ing. Josef Brouček – ředitel školy</a:t>
            </a:r>
          </a:p>
          <a:p>
            <a:pPr marL="0" indent="0">
              <a:buNone/>
            </a:pPr>
            <a:r>
              <a:rPr lang="cs-CZ" sz="2000" dirty="0"/>
              <a:t>9:15 – 10:15  Seznámení s náplní projektu Implementace KAP JMK II 			         CZ.02.3.68/0.0/0.0/19_078/0017177 – Ing. Helena Rokoská - ZŘ</a:t>
            </a:r>
          </a:p>
          <a:p>
            <a:pPr marL="0" indent="0">
              <a:buNone/>
            </a:pPr>
            <a:r>
              <a:rPr lang="cs-CZ" sz="2000" dirty="0"/>
              <a:t>	         Vyhodnocení činnosti COV 2019/2020 – Mgr. Marie Smrčková - ZŘ</a:t>
            </a:r>
          </a:p>
          <a:p>
            <a:pPr marL="0" indent="0">
              <a:buNone/>
            </a:pPr>
            <a:r>
              <a:rPr lang="cs-CZ" sz="2000" dirty="0"/>
              <a:t>	         Plán činnosti COV na období 2020/2021</a:t>
            </a:r>
          </a:p>
          <a:p>
            <a:pPr marL="0" indent="0">
              <a:buNone/>
            </a:pPr>
            <a:r>
              <a:rPr lang="cs-CZ" sz="2000" dirty="0"/>
              <a:t>	         Nabídka spolupráce na aktivitách </a:t>
            </a:r>
          </a:p>
          <a:p>
            <a:pPr marL="0" indent="0">
              <a:buNone/>
            </a:pPr>
            <a:r>
              <a:rPr lang="cs-CZ" sz="2000" dirty="0"/>
              <a:t>	         Statistické údaje – počty žáků</a:t>
            </a:r>
          </a:p>
          <a:p>
            <a:pPr marL="0" indent="0">
              <a:buNone/>
            </a:pPr>
            <a:r>
              <a:rPr lang="cs-CZ" sz="2000" dirty="0"/>
              <a:t>10:15 – 10:30 Diskuse</a:t>
            </a:r>
          </a:p>
          <a:p>
            <a:pPr marL="0" indent="0">
              <a:buNone/>
            </a:pPr>
            <a:r>
              <a:rPr lang="cs-CZ" sz="2000" dirty="0"/>
              <a:t>10:30 – 11:00 Přestávka</a:t>
            </a:r>
          </a:p>
          <a:p>
            <a:pPr marL="0" indent="0">
              <a:buNone/>
            </a:pPr>
            <a:r>
              <a:rPr lang="cs-CZ" sz="2000" dirty="0"/>
              <a:t>11:00 – 13:15 Workshop „Vláhové podmínky a jejich úprava“ – Ing. Stanislav 	</a:t>
            </a:r>
            <a:r>
              <a:rPr lang="cs-CZ" sz="2000"/>
              <a:t>	          Plichta – odborný </a:t>
            </a:r>
            <a:r>
              <a:rPr lang="cs-CZ" sz="2000" dirty="0"/>
              <a:t>učitel školy</a:t>
            </a:r>
          </a:p>
          <a:p>
            <a:pPr marL="0" indent="0">
              <a:buNone/>
            </a:pPr>
            <a:r>
              <a:rPr lang="cs-CZ" sz="2000" dirty="0"/>
              <a:t>13:15 	          Ukončení setkání 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400" dirty="0"/>
          </a:p>
          <a:p>
            <a:pPr algn="ctr"/>
            <a:endParaRPr lang="cs-CZ" sz="2400" dirty="0"/>
          </a:p>
          <a:p>
            <a:pPr algn="ctr"/>
            <a:endParaRPr lang="cs-CZ" b="1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1" descr="C:\Users\sekretariat\Desktop\logo-nove-corel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04664"/>
            <a:ext cx="93610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55497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619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sz="2200" b="1" dirty="0"/>
              <a:t>	Střední odborná škola Znojmo, Dvořákova, příspěvková organizace  </a:t>
            </a:r>
            <a:r>
              <a:rPr lang="cs-CZ" sz="2200" dirty="0"/>
              <a:t>Dvořákova 1594/19, 669 02 Znojmo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cs-CZ" sz="4300" b="1" dirty="0"/>
              <a:t>Seznámení s náplní projektu </a:t>
            </a:r>
          </a:p>
          <a:p>
            <a:pPr marL="0" indent="0" algn="ctr">
              <a:buNone/>
            </a:pPr>
            <a:r>
              <a:rPr lang="cs-CZ" sz="4300" b="1" dirty="0"/>
              <a:t>Implementace KAP JMK II     CZ.02.3.68/0.0/0.0/19_078/0017177</a:t>
            </a:r>
          </a:p>
          <a:p>
            <a:pPr marL="0" indent="0" algn="ctr">
              <a:buNone/>
            </a:pPr>
            <a:endParaRPr lang="cs-CZ" sz="2900" b="1" dirty="0"/>
          </a:p>
          <a:p>
            <a:r>
              <a:rPr lang="cs-CZ" sz="2900" b="1" dirty="0" err="1"/>
              <a:t>Podaktivita</a:t>
            </a:r>
            <a:r>
              <a:rPr lang="cs-CZ" sz="2900" b="1" dirty="0"/>
              <a:t> KA 05-4  </a:t>
            </a:r>
            <a:r>
              <a:rPr lang="cs-CZ" sz="2900" dirty="0"/>
              <a:t>Odborné vzdělávání managementu škol (1 workshop ročně). Setkání managementu budeme nově svolávat již v měsíci září.</a:t>
            </a:r>
          </a:p>
          <a:p>
            <a:pPr marL="0" indent="0">
              <a:buNone/>
            </a:pPr>
            <a:endParaRPr lang="cs-CZ" sz="2900" dirty="0"/>
          </a:p>
          <a:p>
            <a:r>
              <a:rPr lang="cs-CZ" sz="2900" b="1" dirty="0" err="1"/>
              <a:t>Podaktivita</a:t>
            </a:r>
            <a:r>
              <a:rPr lang="cs-CZ" sz="2900" b="1" dirty="0"/>
              <a:t> KA 05-4  </a:t>
            </a:r>
            <a:r>
              <a:rPr lang="cs-CZ" sz="2900" dirty="0"/>
              <a:t>Odborné vzdělávání pedagogických pracovníků (5 přednášek ročně) – současná celková nabídka témat, podrobněji v následující části prezentace:	 </a:t>
            </a:r>
          </a:p>
          <a:p>
            <a:pPr marL="0" indent="0">
              <a:buNone/>
            </a:pPr>
            <a:r>
              <a:rPr lang="cs-CZ" sz="2900" dirty="0"/>
              <a:t>	 a) využití bezpilotních letounů v zemědělství </a:t>
            </a:r>
          </a:p>
          <a:p>
            <a:pPr marL="0" indent="0">
              <a:buNone/>
            </a:pPr>
            <a:r>
              <a:rPr lang="cs-CZ" sz="2900" dirty="0"/>
              <a:t>   	  b) využití 3D tiskárny	</a:t>
            </a:r>
          </a:p>
          <a:p>
            <a:pPr marL="0" indent="0">
              <a:buNone/>
            </a:pPr>
            <a:r>
              <a:rPr lang="cs-CZ" sz="2900" dirty="0"/>
              <a:t>      	  c) hospodaření s vodou v krajině</a:t>
            </a:r>
          </a:p>
          <a:p>
            <a:pPr marL="0" indent="0">
              <a:buNone/>
            </a:pPr>
            <a:r>
              <a:rPr lang="cs-CZ" sz="2900" dirty="0"/>
              <a:t>    	  d) využití digitálního měřiče pozemků v zemědělství</a:t>
            </a:r>
          </a:p>
          <a:p>
            <a:pPr marL="0" indent="0">
              <a:buNone/>
            </a:pPr>
            <a:r>
              <a:rPr lang="cs-CZ" sz="2900" dirty="0"/>
              <a:t>	  e) nácvik seřízení pluhů </a:t>
            </a:r>
          </a:p>
          <a:p>
            <a:pPr marL="0" indent="0">
              <a:buNone/>
            </a:pPr>
            <a:r>
              <a:rPr lang="cs-CZ" sz="2900" dirty="0"/>
              <a:t>	  f) choroby a škůdci pod mikroskopem</a:t>
            </a:r>
          </a:p>
          <a:p>
            <a:pPr marL="0" indent="0">
              <a:buNone/>
            </a:pPr>
            <a:r>
              <a:rPr lang="cs-CZ" sz="2900" dirty="0"/>
              <a:t>	  g) výroba sýra</a:t>
            </a:r>
          </a:p>
          <a:p>
            <a:pPr marL="0" indent="0">
              <a:buNone/>
            </a:pPr>
            <a:r>
              <a:rPr lang="cs-CZ" sz="2900" dirty="0"/>
              <a:t>	  h) pokusy a rozbory v chemické laboratoři </a:t>
            </a:r>
          </a:p>
          <a:p>
            <a:pPr marL="0" indent="0">
              <a:buNone/>
            </a:pPr>
            <a:r>
              <a:rPr lang="cs-CZ" sz="2900" dirty="0"/>
              <a:t> 	</a:t>
            </a:r>
          </a:p>
          <a:p>
            <a:r>
              <a:rPr lang="cs-CZ" sz="2900" b="1" dirty="0" err="1"/>
              <a:t>Podaktivita</a:t>
            </a:r>
            <a:r>
              <a:rPr lang="cs-CZ" sz="2900" b="1" dirty="0"/>
              <a:t> KA 05-3  </a:t>
            </a:r>
            <a:r>
              <a:rPr lang="cs-CZ" sz="2900" dirty="0"/>
              <a:t>Budování odborných pracovišť a středisek polytechnického vzdělávání při SŠ. </a:t>
            </a:r>
          </a:p>
          <a:p>
            <a:pPr marL="0" indent="0">
              <a:buNone/>
            </a:pPr>
            <a:r>
              <a:rPr lang="cs-CZ" sz="2900" dirty="0"/>
              <a:t>	V rámci projektu vybudujeme dílnu pro práci s kovem (kovárnu), laboratoř přírodovědných 	předmětů a </a:t>
            </a:r>
            <a:r>
              <a:rPr lang="cs-CZ" sz="2900" dirty="0" err="1"/>
              <a:t>minimlékárnu</a:t>
            </a:r>
            <a:r>
              <a:rPr lang="cs-CZ" sz="2900" dirty="0"/>
              <a:t>.</a:t>
            </a:r>
          </a:p>
          <a:p>
            <a:pPr marL="0" indent="0">
              <a:buNone/>
            </a:pPr>
            <a:endParaRPr lang="cs-CZ" sz="2400" b="1" dirty="0"/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2400" dirty="0"/>
          </a:p>
          <a:p>
            <a:pPr algn="ctr"/>
            <a:endParaRPr lang="cs-CZ" sz="2400" dirty="0"/>
          </a:p>
          <a:p>
            <a:pPr algn="ctr"/>
            <a:endParaRPr lang="cs-CZ" b="1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1" descr="C:\Users\sekretariat\Desktop\logo-nove-corel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93610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11284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619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sz="2200" b="1" dirty="0"/>
              <a:t>	Střední odborná škola Znojmo, Dvořákova, příspěvková organizace  </a:t>
            </a:r>
            <a:r>
              <a:rPr lang="cs-CZ" sz="2200" dirty="0"/>
              <a:t>Dvořákova 1594/19, 669 02 Znojmo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cs-CZ" sz="3500" b="1" dirty="0"/>
              <a:t>Seznámení s náplní projektu </a:t>
            </a:r>
          </a:p>
          <a:p>
            <a:pPr marL="0" indent="0" algn="ctr">
              <a:buNone/>
            </a:pPr>
            <a:r>
              <a:rPr lang="cs-CZ" sz="3500" b="1" dirty="0"/>
              <a:t>Implementace KAP JMK II     CZ.02.3.68/0.0/0.0/19_078/0017177</a:t>
            </a:r>
          </a:p>
          <a:p>
            <a:pPr marL="0" indent="0" algn="ctr">
              <a:buNone/>
            </a:pPr>
            <a:endParaRPr lang="cs-CZ" sz="2000" b="1" dirty="0"/>
          </a:p>
          <a:p>
            <a:r>
              <a:rPr lang="cs-CZ" sz="2500" b="1" dirty="0" err="1"/>
              <a:t>Podaktivita</a:t>
            </a:r>
            <a:r>
              <a:rPr lang="cs-CZ" sz="2500" b="1" dirty="0"/>
              <a:t> KA 05-2  </a:t>
            </a:r>
            <a:r>
              <a:rPr lang="cs-CZ" sz="2500" dirty="0"/>
              <a:t>Sdílení pedagogů, odborných učeben a laboratoří, příklady dobré praxe (9 aktivit ročně) – současná celková nabídka témat, podrobněji v následující části prezentace:</a:t>
            </a:r>
          </a:p>
          <a:p>
            <a:pPr marL="0" indent="0">
              <a:buNone/>
            </a:pPr>
            <a:r>
              <a:rPr lang="cs-CZ" sz="2500" dirty="0"/>
              <a:t>	a) choroby a škůdci pod mikroskopem	</a:t>
            </a:r>
          </a:p>
          <a:p>
            <a:pPr marL="0" indent="0">
              <a:buNone/>
            </a:pPr>
            <a:r>
              <a:rPr lang="cs-CZ" sz="2500" dirty="0"/>
              <a:t>	b) suroviny v pekařství a zjišťování kvality zrnin</a:t>
            </a:r>
          </a:p>
          <a:p>
            <a:pPr marL="0" indent="0" algn="just">
              <a:buNone/>
            </a:pPr>
            <a:r>
              <a:rPr lang="cs-CZ" sz="2500" dirty="0"/>
              <a:t>	c) výroba sýra</a:t>
            </a:r>
          </a:p>
          <a:p>
            <a:pPr marL="0" indent="0" algn="just">
              <a:buNone/>
            </a:pPr>
            <a:r>
              <a:rPr lang="cs-CZ" sz="2500" dirty="0"/>
              <a:t>	d) nácvik strojního dojení</a:t>
            </a:r>
          </a:p>
          <a:p>
            <a:pPr marL="0" indent="0" algn="just">
              <a:buNone/>
            </a:pPr>
            <a:r>
              <a:rPr lang="cs-CZ" sz="2500" dirty="0"/>
              <a:t>	e) využití CNC strojů pro obrábění</a:t>
            </a:r>
          </a:p>
          <a:p>
            <a:pPr marL="0" indent="0" algn="just">
              <a:buNone/>
            </a:pPr>
            <a:r>
              <a:rPr lang="cs-CZ" sz="2500" dirty="0"/>
              <a:t>	f) pokusy a rozbory v chemické laboratoři – analýza mléka	</a:t>
            </a:r>
          </a:p>
          <a:p>
            <a:pPr marL="0" indent="0" algn="just">
              <a:buNone/>
            </a:pPr>
            <a:r>
              <a:rPr lang="cs-CZ" sz="2500" dirty="0"/>
              <a:t>	g) pokusy a rozbory v chemické laboratoři – rychlost chemické reakce	</a:t>
            </a:r>
          </a:p>
          <a:p>
            <a:pPr marL="0" indent="0" algn="just">
              <a:buNone/>
            </a:pPr>
            <a:r>
              <a:rPr lang="cs-CZ" sz="2500" dirty="0"/>
              <a:t>	h) pokusy a rozbory v chemické laboratoři – analýza chleba a mouky</a:t>
            </a:r>
          </a:p>
          <a:p>
            <a:pPr marL="0" indent="0" algn="just">
              <a:buNone/>
            </a:pPr>
            <a:r>
              <a:rPr lang="cs-CZ" sz="2500" dirty="0"/>
              <a:t>	i) seznámení s minifarmou a zemědělskými činnostmi</a:t>
            </a:r>
          </a:p>
          <a:p>
            <a:pPr marL="0" indent="0" algn="just">
              <a:buNone/>
            </a:pPr>
            <a:r>
              <a:rPr lang="cs-CZ" sz="2500" dirty="0"/>
              <a:t>	j) kovářské dovednosti</a:t>
            </a:r>
          </a:p>
          <a:p>
            <a:pPr marL="0" indent="0" algn="just">
              <a:buNone/>
            </a:pPr>
            <a:r>
              <a:rPr lang="cs-CZ" sz="2500" dirty="0"/>
              <a:t>	k) využití bezpilotních letounů v zemědělství</a:t>
            </a:r>
          </a:p>
          <a:p>
            <a:pPr marL="0" indent="0" algn="just">
              <a:buNone/>
            </a:pPr>
            <a:r>
              <a:rPr lang="cs-CZ" sz="2500" dirty="0"/>
              <a:t>	l) využití digitálního měřiče v zemědělství </a:t>
            </a:r>
          </a:p>
          <a:p>
            <a:pPr marL="0" indent="0" algn="just">
              <a:buNone/>
            </a:pPr>
            <a:r>
              <a:rPr lang="cs-CZ" sz="2500" dirty="0"/>
              <a:t>                       m) využití 3D tiskárny</a:t>
            </a:r>
          </a:p>
          <a:p>
            <a:pPr marL="0" indent="0" algn="just">
              <a:buNone/>
            </a:pPr>
            <a:r>
              <a:rPr lang="cs-CZ" sz="2500" dirty="0"/>
              <a:t>	n) hospodaření s vodou v krajině	</a:t>
            </a:r>
          </a:p>
          <a:p>
            <a:pPr marL="0" indent="0" algn="just">
              <a:buNone/>
            </a:pPr>
            <a:r>
              <a:rPr lang="cs-CZ" sz="2500" dirty="0"/>
              <a:t>	</a:t>
            </a:r>
          </a:p>
          <a:p>
            <a:pPr marL="0" indent="0">
              <a:buNone/>
            </a:pPr>
            <a:r>
              <a:rPr lang="cs-CZ" sz="2500" dirty="0"/>
              <a:t>Pro naplnění cílů projektu je dostačující zapojení každé školy do jedné aktivity. Budeme rádi, když se každá škola zapojí do více aktivit. 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2400" dirty="0"/>
          </a:p>
          <a:p>
            <a:pPr algn="ctr"/>
            <a:endParaRPr lang="cs-CZ" sz="2400" dirty="0"/>
          </a:p>
          <a:p>
            <a:pPr algn="ctr"/>
            <a:endParaRPr lang="cs-CZ" b="1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1" descr="C:\Users\sekretariat\Desktop\logo-nove-corel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93610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8414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619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sz="2200" b="1" dirty="0"/>
              <a:t>	Střední odborná škola Znojmo, Dvořákova, příspěvková organizace  </a:t>
            </a:r>
            <a:r>
              <a:rPr lang="cs-CZ" sz="2200" dirty="0"/>
              <a:t>Dvořákova 1594/19, 669 02 Znojmo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cs-CZ" sz="10000" b="1" dirty="0"/>
              <a:t>Vyhodnocení činnosti COV 2019/2020</a:t>
            </a:r>
          </a:p>
          <a:p>
            <a:pPr marL="0" indent="0" algn="ctr">
              <a:buNone/>
            </a:pPr>
            <a:endParaRPr lang="cs-CZ" sz="6400" b="1" dirty="0"/>
          </a:p>
          <a:p>
            <a:r>
              <a:rPr lang="cs-CZ" sz="6400" b="1" dirty="0"/>
              <a:t>15. ročník mezinárodní Krajské soutěže v orbě - </a:t>
            </a:r>
            <a:r>
              <a:rPr lang="cs-CZ" sz="6400" dirty="0"/>
              <a:t>18. - 19. 9. 2019, Mašovice (soutěžilo 37 žáků ze 14 SŠ z CZ, SK, HU, A, P)</a:t>
            </a:r>
          </a:p>
          <a:p>
            <a:r>
              <a:rPr lang="cs-CZ" sz="6400" b="1" dirty="0"/>
              <a:t>Semináře pro učitele a žáky SŠ </a:t>
            </a:r>
            <a:r>
              <a:rPr lang="cs-CZ" sz="6400" dirty="0"/>
              <a:t>- 18. 9. 2019, Bantice (témata: Orba a její význam v současnosti, Sucho a portál INRESUCHO, Dotační podpora SZIF, Dotační tituly PRLGF, Systém zemědělského pojištění plodin a zvířat - zúčastnilo se 40 žáků a 12 učitelů)</a:t>
            </a:r>
          </a:p>
          <a:p>
            <a:r>
              <a:rPr lang="cs-CZ" sz="6400" b="1" dirty="0"/>
              <a:t>První česko-rakouská zemědělská výstava </a:t>
            </a:r>
            <a:r>
              <a:rPr lang="cs-CZ" sz="6400" dirty="0"/>
              <a:t>- 19. – 21. 9. 2019, SOŠ Znojmo </a:t>
            </a:r>
          </a:p>
          <a:p>
            <a:r>
              <a:rPr lang="cs-CZ" sz="6400" dirty="0"/>
              <a:t>(5 školních expozic, zúčastnilo se 62 žáků ze 4 SŠ</a:t>
            </a:r>
            <a:r>
              <a:rPr lang="cs-CZ" sz="6400" dirty="0">
                <a:solidFill>
                  <a:srgbClr val="FF0000"/>
                </a:solidFill>
              </a:rPr>
              <a:t> </a:t>
            </a:r>
            <a:r>
              <a:rPr lang="cs-CZ" sz="6400" dirty="0"/>
              <a:t>JMK a jejich pedagogický doprovod, 357 žáků ZŠ a 165 žáků MŠ)</a:t>
            </a:r>
          </a:p>
          <a:p>
            <a:r>
              <a:rPr lang="cs-CZ" sz="6400" b="1" dirty="0"/>
              <a:t>Výuka nadstandardních témat </a:t>
            </a:r>
            <a:r>
              <a:rPr lang="cs-CZ" sz="6400" dirty="0"/>
              <a:t>- 19. – 21. 9. 2019, Znojmo (6 akcí pro 3 školy)</a:t>
            </a:r>
          </a:p>
          <a:p>
            <a:r>
              <a:rPr lang="cs-CZ" sz="6400" b="1" dirty="0"/>
              <a:t>Setkání managementu partnerských škol ke zhodnocení činnosti COV </a:t>
            </a:r>
            <a:r>
              <a:rPr lang="cs-CZ" sz="6400" dirty="0"/>
              <a:t>– 13. 12. 2019, SOŠ Znojmo,  </a:t>
            </a:r>
          </a:p>
          <a:p>
            <a:r>
              <a:rPr lang="cs-CZ" sz="6400" b="1" dirty="0"/>
              <a:t>Poradenská činnost  školám </a:t>
            </a:r>
            <a:r>
              <a:rPr lang="cs-CZ" sz="6400" dirty="0"/>
              <a:t>– v průběhu roku 2019 (poradenství při sestavování výběrového řízení na nákup traktoru)</a:t>
            </a:r>
            <a:endParaRPr lang="cs-CZ" sz="6400" b="1" dirty="0"/>
          </a:p>
          <a:p>
            <a:r>
              <a:rPr lang="cs-CZ" sz="6400" b="1" dirty="0"/>
              <a:t>Porada partnerských škol </a:t>
            </a:r>
            <a:r>
              <a:rPr lang="cs-CZ" sz="6400" dirty="0"/>
              <a:t>- 5. 2. 2020, SOŠ Znojmo (setkání ředitelů a zástupců 10 partnerských škol, představitelů JMK, zástupců Agrární komory, Hospodářské komory a Města Znojma)</a:t>
            </a:r>
          </a:p>
          <a:p>
            <a:r>
              <a:rPr lang="cs-CZ" sz="6400" b="1" dirty="0"/>
              <a:t>Soutěž zemědělský opravář  </a:t>
            </a:r>
            <a:r>
              <a:rPr lang="cs-CZ" sz="6400" dirty="0"/>
              <a:t>- 24. 3. 2020, ve spolupráci s SŠDOS Moravský Krumlov – soutěž byla kompletně připravená, ale neuskutečnila se z důvodů vládních omezení</a:t>
            </a:r>
          </a:p>
          <a:p>
            <a:r>
              <a:rPr lang="cs-CZ" sz="6400" b="1" dirty="0"/>
              <a:t>Příprava projektu </a:t>
            </a:r>
            <a:r>
              <a:rPr lang="cs-CZ" sz="6600" dirty="0"/>
              <a:t>Implementace</a:t>
            </a:r>
            <a:r>
              <a:rPr lang="cs-CZ" sz="6600" b="1" dirty="0"/>
              <a:t> </a:t>
            </a:r>
            <a:r>
              <a:rPr lang="cs-CZ" sz="6600" dirty="0"/>
              <a:t>KAP</a:t>
            </a:r>
            <a:r>
              <a:rPr lang="cs-CZ" sz="6600" b="1" dirty="0"/>
              <a:t> </a:t>
            </a:r>
            <a:r>
              <a:rPr lang="cs-CZ" sz="6600" dirty="0"/>
              <a:t>JMK II CZ.02.3.68/0.0/0.0/19_078/0017177</a:t>
            </a:r>
          </a:p>
          <a:p>
            <a:endParaRPr lang="cs-CZ" sz="6600" dirty="0"/>
          </a:p>
          <a:p>
            <a:pPr marL="0" indent="0">
              <a:buNone/>
            </a:pPr>
            <a:r>
              <a:rPr lang="cs-CZ" sz="6400" dirty="0"/>
              <a:t>  </a:t>
            </a:r>
          </a:p>
          <a:p>
            <a:pPr marL="0" indent="0">
              <a:buNone/>
            </a:pPr>
            <a:endParaRPr lang="cs-CZ" sz="6400" dirty="0"/>
          </a:p>
          <a:p>
            <a:pPr algn="ctr"/>
            <a:endParaRPr lang="cs-CZ" sz="2400" dirty="0"/>
          </a:p>
          <a:p>
            <a:pPr algn="ctr"/>
            <a:endParaRPr lang="cs-CZ" b="1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1" descr="C:\Users\sekretariat\Desktop\logo-nove-corel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04664"/>
            <a:ext cx="93610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21306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619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sz="2200" b="1" dirty="0"/>
              <a:t>	Střední odborná škola Znojmo, Dvořákova, příspěvková organizace  </a:t>
            </a:r>
            <a:r>
              <a:rPr lang="cs-CZ" sz="2200" dirty="0"/>
              <a:t>Dvořákova 1594/19, 669 02 Znojmo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7156" y="1268760"/>
            <a:ext cx="8229600" cy="547260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cs-CZ" sz="3000" b="1" dirty="0"/>
              <a:t>Plán činnosti 2020/2021 </a:t>
            </a:r>
          </a:p>
          <a:p>
            <a:pPr marL="0" indent="0" algn="ctr">
              <a:buNone/>
            </a:pPr>
            <a:r>
              <a:rPr lang="cs-CZ" sz="3000" b="1" u="sng" dirty="0"/>
              <a:t>Únor</a:t>
            </a:r>
          </a:p>
          <a:p>
            <a:pPr marL="0" indent="0">
              <a:buNone/>
            </a:pPr>
            <a:endParaRPr lang="cs-CZ" sz="2400" dirty="0"/>
          </a:p>
          <a:p>
            <a:r>
              <a:rPr lang="cs-CZ" sz="2000" b="1" dirty="0" err="1"/>
              <a:t>Podaktivita</a:t>
            </a:r>
            <a:r>
              <a:rPr lang="cs-CZ" sz="2000" b="1" dirty="0"/>
              <a:t> KA 05-4  </a:t>
            </a:r>
            <a:r>
              <a:rPr lang="cs-CZ" sz="2000" dirty="0"/>
              <a:t>Odborné vzdělávání managementu škol  </a:t>
            </a:r>
          </a:p>
          <a:p>
            <a:r>
              <a:rPr lang="cs-CZ" sz="2000" dirty="0"/>
              <a:t>Téma: 1. Seznámení s náplní projektu Implementace KAP JMK II 	</a:t>
            </a:r>
          </a:p>
          <a:p>
            <a:pPr marL="0" indent="0">
              <a:buNone/>
            </a:pPr>
            <a:r>
              <a:rPr lang="cs-CZ" sz="2000" dirty="0"/>
              <a:t>                  2. Vyhodnocení činnosti COV 2019/2020</a:t>
            </a:r>
          </a:p>
          <a:p>
            <a:pPr marL="0" indent="0">
              <a:buNone/>
            </a:pPr>
            <a:r>
              <a:rPr lang="cs-CZ" sz="2000" dirty="0"/>
              <a:t>                  3. Plán činnosti COV na období 2020/2021</a:t>
            </a:r>
          </a:p>
          <a:p>
            <a:pPr marL="0" indent="0">
              <a:buNone/>
            </a:pPr>
            <a:r>
              <a:rPr lang="cs-CZ" sz="2000" dirty="0"/>
              <a:t>                  4. Nabídka spolupráce na aktivitách</a:t>
            </a:r>
          </a:p>
          <a:p>
            <a:pPr marL="0" indent="0">
              <a:buNone/>
            </a:pPr>
            <a:r>
              <a:rPr lang="cs-CZ" sz="2000" dirty="0"/>
              <a:t>                  5. Statistické údaje – počty žáků v zemědělských oborech</a:t>
            </a:r>
          </a:p>
          <a:p>
            <a:pPr marL="0" indent="0">
              <a:buNone/>
            </a:pPr>
            <a:r>
              <a:rPr lang="cs-CZ" sz="2000" b="1" dirty="0"/>
              <a:t>                  </a:t>
            </a:r>
            <a:r>
              <a:rPr lang="cs-CZ" sz="2000" dirty="0"/>
              <a:t>6. Workshop „Hospodaření s vodou v krajině“</a:t>
            </a:r>
          </a:p>
          <a:p>
            <a:r>
              <a:rPr lang="cs-CZ" sz="2000" dirty="0"/>
              <a:t>Účastníci: ředitelé a vedoucí pracovníci škol </a:t>
            </a:r>
          </a:p>
          <a:p>
            <a:r>
              <a:rPr lang="cs-CZ" sz="2000" dirty="0"/>
              <a:t>Termín: 9. 2. 2021</a:t>
            </a:r>
          </a:p>
          <a:p>
            <a:r>
              <a:rPr lang="cs-CZ" sz="2000" dirty="0"/>
              <a:t>Čas: 9:00 – 13:15 hod</a:t>
            </a:r>
          </a:p>
          <a:p>
            <a:r>
              <a:rPr lang="cs-CZ" sz="2000" dirty="0"/>
              <a:t>Místo konání: SOŠ Znojmo, Dvořákova 19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1" descr="C:\Users\sekretariat\Desktop\logo-nove-corel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93610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59947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619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sz="2200" b="1" dirty="0"/>
              <a:t>	Střední odborná škola Znojmo, Dvořákova, příspěvková organizace  </a:t>
            </a:r>
            <a:r>
              <a:rPr lang="cs-CZ" sz="2200" dirty="0"/>
              <a:t>Dvořákova 1594/19, 669 02 Znojmo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7156" y="1268760"/>
            <a:ext cx="8229600" cy="547260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cs-CZ" b="1" dirty="0"/>
              <a:t>Plán činnosti 2020/2021 </a:t>
            </a:r>
          </a:p>
          <a:p>
            <a:pPr marL="0" indent="0" algn="ctr">
              <a:buNone/>
            </a:pPr>
            <a:r>
              <a:rPr lang="cs-CZ" b="1" u="sng" dirty="0"/>
              <a:t>Březen</a:t>
            </a:r>
          </a:p>
          <a:p>
            <a:pPr marL="0" indent="0" algn="ctr">
              <a:buNone/>
            </a:pPr>
            <a:endParaRPr lang="cs-CZ" sz="1600" dirty="0"/>
          </a:p>
          <a:p>
            <a:r>
              <a:rPr lang="cs-CZ" sz="1600" b="1" dirty="0" err="1"/>
              <a:t>Podaktivita</a:t>
            </a:r>
            <a:r>
              <a:rPr lang="cs-CZ" sz="1600" b="1" dirty="0"/>
              <a:t> KA 05-4  </a:t>
            </a:r>
            <a:r>
              <a:rPr lang="cs-CZ" sz="1600" dirty="0"/>
              <a:t>Odborné vzdělávání pedagogických pracovníků </a:t>
            </a:r>
          </a:p>
          <a:p>
            <a:r>
              <a:rPr lang="cs-CZ" sz="1600" dirty="0"/>
              <a:t>Téma: </a:t>
            </a:r>
            <a:r>
              <a:rPr lang="cs-CZ" sz="1600" b="1" dirty="0"/>
              <a:t>Využití 3 D tiskárny</a:t>
            </a:r>
          </a:p>
          <a:p>
            <a:r>
              <a:rPr lang="cs-CZ" sz="1600" dirty="0"/>
              <a:t>Účastníci: učitelé škol (max. 15 osob)</a:t>
            </a:r>
          </a:p>
          <a:p>
            <a:r>
              <a:rPr lang="cs-CZ" sz="1600" dirty="0"/>
              <a:t>Termín: 16. 3. 2021</a:t>
            </a:r>
          </a:p>
          <a:p>
            <a:r>
              <a:rPr lang="cs-CZ" sz="1600" dirty="0"/>
              <a:t>Čas: 9:00 – 13:00 </a:t>
            </a:r>
          </a:p>
          <a:p>
            <a:r>
              <a:rPr lang="cs-CZ" sz="1600" dirty="0"/>
              <a:t>Místo konání: SOŠ Znojmo, Dvořákova 19</a:t>
            </a:r>
          </a:p>
          <a:p>
            <a:r>
              <a:rPr lang="cs-CZ" sz="1600" dirty="0"/>
              <a:t>Lektor: Ing. Pavel Vávra</a:t>
            </a:r>
          </a:p>
          <a:p>
            <a:pPr marL="0" indent="0">
              <a:buNone/>
            </a:pPr>
            <a:r>
              <a:rPr lang="cs-CZ" sz="1600" b="1" dirty="0"/>
              <a:t> </a:t>
            </a:r>
          </a:p>
          <a:p>
            <a:r>
              <a:rPr lang="cs-CZ" sz="1600" b="1" dirty="0" err="1"/>
              <a:t>Podaktivita</a:t>
            </a:r>
            <a:r>
              <a:rPr lang="cs-CZ" sz="1600" b="1" dirty="0"/>
              <a:t> KA 05-2  </a:t>
            </a:r>
            <a:r>
              <a:rPr lang="cs-CZ" sz="1600" dirty="0"/>
              <a:t>Sdílení pedagogů, odborných učeben a laboratoří, příklady dobré praxe</a:t>
            </a:r>
          </a:p>
          <a:p>
            <a:r>
              <a:rPr lang="cs-CZ" sz="1600" dirty="0"/>
              <a:t>Téma: </a:t>
            </a:r>
            <a:r>
              <a:rPr lang="cs-CZ" sz="1600" b="1" dirty="0"/>
              <a:t> Výroba sýra, Seznámení s minifarmou a zemědělskými činnostmi</a:t>
            </a:r>
          </a:p>
          <a:p>
            <a:r>
              <a:rPr lang="cs-CZ" sz="1600" dirty="0"/>
              <a:t>Účastníci: žáci SŠ + pedagogický doprovod (max. 15 žáků)</a:t>
            </a:r>
            <a:endParaRPr lang="cs-CZ" sz="1600" b="1" dirty="0"/>
          </a:p>
          <a:p>
            <a:r>
              <a:rPr lang="cs-CZ" sz="1600" dirty="0"/>
              <a:t>Termín: 18. 3. 2021</a:t>
            </a:r>
          </a:p>
          <a:p>
            <a:r>
              <a:rPr lang="cs-CZ" sz="1600" dirty="0"/>
              <a:t>Čas: 9:00 – 13:00</a:t>
            </a:r>
          </a:p>
          <a:p>
            <a:r>
              <a:rPr lang="cs-CZ" sz="1600" dirty="0"/>
              <a:t>Místo konání: SOŠ Znojmo, Dvořákova 19</a:t>
            </a:r>
          </a:p>
          <a:p>
            <a:r>
              <a:rPr lang="cs-CZ" sz="1600" dirty="0"/>
              <a:t>Lektor: Ing. Stanislav Plichta, Ing. Libor Pelaj</a:t>
            </a:r>
          </a:p>
          <a:p>
            <a:r>
              <a:rPr lang="cs-CZ" sz="1600" dirty="0"/>
              <a:t>S sebou: psací potřeby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1" descr="C:\Users\sekretariat\Desktop\logo-nove-corel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93610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2718965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3639</TotalTime>
  <Words>3188</Words>
  <Application>Microsoft Office PowerPoint</Application>
  <PresentationFormat>Předvádění na obrazovce (4:3)</PresentationFormat>
  <Paragraphs>653</Paragraphs>
  <Slides>38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42" baseType="lpstr">
      <vt:lpstr>Arial</vt:lpstr>
      <vt:lpstr>Calibri</vt:lpstr>
      <vt:lpstr>Times New Roman</vt:lpstr>
      <vt:lpstr>Motiv systému Office</vt:lpstr>
      <vt:lpstr>    Střední odborná škola Znojmo, Dvořákova, příspěvková organizace  Dvořákova 1594/19, 669 02 Znojmo </vt:lpstr>
      <vt:lpstr> Střední odborná škola Znojmo, Dvořákova, příspěvková organizace  Dvořákova 1594/19, 669 02 Znojmo </vt:lpstr>
      <vt:lpstr> Střední odborná škola Znojmo, Dvořákova, příspěvková organizace  Dvořákova 1594/19, 669 02 Znojmo </vt:lpstr>
      <vt:lpstr> Střední odborná škola Znojmo, Dvořákova, příspěvková organizace  Dvořákova 1594/19, 669 02 Znojmo </vt:lpstr>
      <vt:lpstr> Střední odborná škola Znojmo, Dvořákova, příspěvková organizace  Dvořákova 1594/19, 669 02 Znojmo </vt:lpstr>
      <vt:lpstr> Střední odborná škola Znojmo, Dvořákova, příspěvková organizace  Dvořákova 1594/19, 669 02 Znojmo </vt:lpstr>
      <vt:lpstr> Střední odborná škola Znojmo, Dvořákova, příspěvková organizace  Dvořákova 1594/19, 669 02 Znojmo </vt:lpstr>
      <vt:lpstr> Střední odborná škola Znojmo, Dvořákova, příspěvková organizace  Dvořákova 1594/19, 669 02 Znojmo </vt:lpstr>
      <vt:lpstr> Střední odborná škola Znojmo, Dvořákova, příspěvková organizace  Dvořákova 1594/19, 669 02 Znojmo </vt:lpstr>
      <vt:lpstr> Střední odborná škola Znojmo, Dvořákova, příspěvková organizace  Dvořákova 1594/19, 669 02 Znojmo </vt:lpstr>
      <vt:lpstr> Střední odborná škola Znojmo, Dvořákova, příspěvková organizace  Dvořákova 1594/19, 669 02 Znojmo </vt:lpstr>
      <vt:lpstr> Střední odborná škola Znojmo, Dvořákova, příspěvková organizace  Dvořákova 1594/19, 669 02 Znojmo </vt:lpstr>
      <vt:lpstr> Střední odborná škola Znojmo, Dvořákova, příspěvková organizace  Dvořákova 1594/19, 669 02 Znojmo </vt:lpstr>
      <vt:lpstr> Střední odborná škola Znojmo, Dvořákova, příspěvková organizace  Dvořákova 1594/19, 669 02 Znojmo </vt:lpstr>
      <vt:lpstr> Střední odborná škola Znojmo, Dvořákova, příspěvková organizace  Dvořákova 1594/19, 669 02 Znojmo </vt:lpstr>
      <vt:lpstr> Střední odborná škola Znojmo, Dvořákova, příspěvková organizace  Dvořákova 1594/19, 669 02 Znojmo </vt:lpstr>
      <vt:lpstr> Střední odborná škola Znojmo, Dvořákova, příspěvková organizace  Dvořákova 1594/19, 669 02 Znojmo </vt:lpstr>
      <vt:lpstr> Střední odborná škola Znojmo, Dvořákova, příspěvková organizace  Dvořákova 1594/19, 669 02 Znojmo </vt:lpstr>
      <vt:lpstr> Střední odborná škola Znojmo, Dvořákova, příspěvková organizace  Dvořákova 1594/19, 669 02 Znojmo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Střední odborná škola Znojmo, Dvořákova, příspěvková organizace  Dvořákova 1594/19, 669 02 Znojmo </vt:lpstr>
      <vt:lpstr> Střední odborná škola Znojmo, Dvořákova, příspěvková organizace  Dvořákova 1594/19, 669 02 Znojmo </vt:lpstr>
      <vt:lpstr> Střední odborná škola Znojmo, Dvořákova, příspěvková organizace  Dvořákova 1594/19, 669 02 Znojmo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Střední odborná škola Znojmo, Dvořákova, příspěvková organizace  Dvořákova 1594/19, 669 67 Znojmo</dc:title>
  <dc:creator>Ing. Havlín</dc:creator>
  <cp:lastModifiedBy>Josef Brouček</cp:lastModifiedBy>
  <cp:revision>146</cp:revision>
  <cp:lastPrinted>2021-02-04T09:40:09Z</cp:lastPrinted>
  <dcterms:created xsi:type="dcterms:W3CDTF">2020-12-31T11:32:00Z</dcterms:created>
  <dcterms:modified xsi:type="dcterms:W3CDTF">2021-02-09T05:46:01Z</dcterms:modified>
</cp:coreProperties>
</file>